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9"/>
  </p:notesMasterIdLst>
  <p:sldIdLst>
    <p:sldId id="297" r:id="rId5"/>
    <p:sldId id="302" r:id="rId6"/>
    <p:sldId id="322" r:id="rId7"/>
    <p:sldId id="325" r:id="rId8"/>
    <p:sldId id="303" r:id="rId9"/>
    <p:sldId id="304" r:id="rId10"/>
    <p:sldId id="321" r:id="rId11"/>
    <p:sldId id="338" r:id="rId12"/>
    <p:sldId id="332" r:id="rId13"/>
    <p:sldId id="333" r:id="rId14"/>
    <p:sldId id="331" r:id="rId15"/>
    <p:sldId id="329" r:id="rId16"/>
    <p:sldId id="330" r:id="rId17"/>
    <p:sldId id="326" r:id="rId18"/>
    <p:sldId id="323" r:id="rId19"/>
    <p:sldId id="328" r:id="rId20"/>
    <p:sldId id="334" r:id="rId21"/>
    <p:sldId id="336" r:id="rId22"/>
    <p:sldId id="340" r:id="rId23"/>
    <p:sldId id="335" r:id="rId24"/>
    <p:sldId id="327" r:id="rId25"/>
    <p:sldId id="337" r:id="rId26"/>
    <p:sldId id="339" r:id="rId27"/>
    <p:sldId id="317" r:id="rId2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2368C"/>
    <a:srgbClr val="FFF8AA"/>
    <a:srgbClr val="3E3F3E"/>
    <a:srgbClr val="191C51"/>
    <a:srgbClr val="F7F4F0"/>
    <a:srgbClr val="FEEB3C"/>
    <a:srgbClr val="6AE0B2"/>
    <a:srgbClr val="50BBD8"/>
    <a:srgbClr val="DFF2FD"/>
    <a:srgbClr val="123C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DB8345-751C-A899-CED9-25FADE8747B7}" v="48" dt="2021-11-30T11:13:31.708"/>
    <p1510:client id="{C7F40200-324A-4E1F-8437-326F21AED966}" v="6" dt="2021-11-29T17:34:03.0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8213"/>
    <p:restoredTop sz="73537" autoAdjust="0"/>
  </p:normalViewPr>
  <p:slideViewPr>
    <p:cSldViewPr>
      <p:cViewPr varScale="1">
        <p:scale>
          <a:sx n="63" d="100"/>
          <a:sy n="63" d="100"/>
        </p:scale>
        <p:origin x="1450" y="5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FAFDDC-8F9A-4C23-81B4-BE3B61936F55}" type="datetimeFigureOut">
              <a:rPr lang="en-GB" smtClean="0"/>
              <a:t>13/04/2024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D71329-A199-4908-BD08-4D20F961A9E6}" type="slidenum">
              <a:rPr lang="en-GB" smtClean="0"/>
              <a:t>‹#›</a:t>
            </a:fld>
            <a:endParaRPr lang="en-GB"/>
          </a:p>
        </p:txBody>
      </p:sp>
    </p:spTree>
    <p:extLst>
      <p:ext uri="{BB962C8B-B14F-4D97-AF65-F5344CB8AC3E}">
        <p14:creationId xmlns:p14="http://schemas.microsoft.com/office/powerpoint/2010/main" val="17290239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a:t>
            </a:fld>
            <a:endParaRPr lang="en-GB"/>
          </a:p>
        </p:txBody>
      </p:sp>
    </p:spTree>
    <p:extLst>
      <p:ext uri="{BB962C8B-B14F-4D97-AF65-F5344CB8AC3E}">
        <p14:creationId xmlns:p14="http://schemas.microsoft.com/office/powerpoint/2010/main" val="9533603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a:t>
            </a:fld>
            <a:endParaRPr lang="en-GB"/>
          </a:p>
        </p:txBody>
      </p:sp>
    </p:spTree>
    <p:extLst>
      <p:ext uri="{BB962C8B-B14F-4D97-AF65-F5344CB8AC3E}">
        <p14:creationId xmlns:p14="http://schemas.microsoft.com/office/powerpoint/2010/main" val="30557262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Begin by explaining what Phonics is. Explain that learning to read the English language is complex and that this information session will give parents &amp; </a:t>
            </a:r>
            <a:r>
              <a:rPr lang="en-US" dirty="0" err="1">
                <a:cs typeface="Calibri"/>
              </a:rPr>
              <a:t>carers</a:t>
            </a:r>
            <a:r>
              <a:rPr lang="en-US" dirty="0">
                <a:cs typeface="Calibri"/>
              </a:rPr>
              <a:t> the understanding of what Phonics is, the </a:t>
            </a:r>
            <a:r>
              <a:rPr lang="en-US" dirty="0" err="1">
                <a:cs typeface="Calibri"/>
              </a:rPr>
              <a:t>terminolgy</a:t>
            </a:r>
            <a:r>
              <a:rPr lang="en-US" dirty="0">
                <a:cs typeface="Calibri"/>
              </a:rPr>
              <a:t> used in Phonics and how ELS gives children the skills and knowledge to read well, quickly. </a:t>
            </a:r>
            <a:endParaRPr lang="en-US" dirty="0"/>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3</a:t>
            </a:fld>
            <a:endParaRPr lang="en-GB"/>
          </a:p>
        </p:txBody>
      </p:sp>
    </p:spTree>
    <p:extLst>
      <p:ext uri="{BB962C8B-B14F-4D97-AF65-F5344CB8AC3E}">
        <p14:creationId xmlns:p14="http://schemas.microsoft.com/office/powerpoint/2010/main" val="36216073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Use flashcards to put this into context. Show parents examples of graphemes, digraphs, trigraphs and split digraphs. Where possible, make the link between same sound, different spelling. </a:t>
            </a:r>
            <a:endParaRPr lang="en-US" dirty="0"/>
          </a:p>
          <a:p>
            <a:r>
              <a:rPr lang="en-US">
                <a:cs typeface="Calibri"/>
              </a:rPr>
              <a:t>Example: </a:t>
            </a:r>
            <a:endParaRPr lang="en-US" dirty="0">
              <a:cs typeface="Calibri"/>
            </a:endParaRPr>
          </a:p>
          <a:p>
            <a:endParaRPr lang="en-US" b="1" dirty="0">
              <a:cs typeface="Calibri"/>
            </a:endParaRPr>
          </a:p>
          <a:p>
            <a:r>
              <a:rPr lang="en-US"/>
              <a:t>&lt;a&gt;</a:t>
            </a:r>
          </a:p>
          <a:p>
            <a:r>
              <a:rPr lang="en-US" b="1"/>
              <a:t>a</a:t>
            </a:r>
            <a:r>
              <a:rPr lang="en-US"/>
              <a:t>corn</a:t>
            </a:r>
          </a:p>
          <a:p>
            <a:r>
              <a:rPr lang="en-US"/>
              <a:t>&lt;ai&gt;</a:t>
            </a:r>
          </a:p>
          <a:p>
            <a:r>
              <a:rPr lang="en-US"/>
              <a:t>r</a:t>
            </a:r>
            <a:r>
              <a:rPr lang="en-US" b="1"/>
              <a:t>ai</a:t>
            </a:r>
            <a:r>
              <a:rPr lang="en-US"/>
              <a:t>n</a:t>
            </a:r>
          </a:p>
          <a:p>
            <a:r>
              <a:rPr lang="en-US"/>
              <a:t>&lt;ay&gt;</a:t>
            </a:r>
          </a:p>
          <a:p>
            <a:r>
              <a:rPr lang="en-US"/>
              <a:t>pl</a:t>
            </a:r>
            <a:r>
              <a:rPr lang="en-US" b="1"/>
              <a:t>ay</a:t>
            </a:r>
            <a:endParaRPr lang="en-US"/>
          </a:p>
          <a:p>
            <a:r>
              <a:rPr lang="en-US"/>
              <a:t>&lt;a-e&gt;</a:t>
            </a:r>
          </a:p>
          <a:p>
            <a:r>
              <a:rPr lang="en-US"/>
              <a:t>n</a:t>
            </a:r>
            <a:r>
              <a:rPr lang="en-US" b="1"/>
              <a:t>a</a:t>
            </a:r>
            <a:r>
              <a:rPr lang="en-US"/>
              <a:t>m</a:t>
            </a:r>
            <a:r>
              <a:rPr lang="en-US" b="1"/>
              <a:t>e</a:t>
            </a:r>
            <a:endParaRPr lang="en-US"/>
          </a:p>
          <a:p>
            <a:r>
              <a:rPr lang="en-US"/>
              <a:t>&lt;eigh&gt;</a:t>
            </a:r>
          </a:p>
          <a:p>
            <a:r>
              <a:rPr lang="en-US" b="1"/>
              <a:t>eigh</a:t>
            </a:r>
            <a:r>
              <a:rPr lang="en-US"/>
              <a:t>t</a:t>
            </a:r>
          </a:p>
          <a:p>
            <a:r>
              <a:rPr lang="en-US"/>
              <a:t>&lt;ey&gt;</a:t>
            </a:r>
          </a:p>
          <a:p>
            <a:r>
              <a:rPr lang="en-US"/>
              <a:t>th</a:t>
            </a:r>
            <a:r>
              <a:rPr lang="en-US" b="1"/>
              <a:t>ey</a:t>
            </a:r>
            <a:endParaRPr lang="en-US"/>
          </a:p>
          <a:p>
            <a:r>
              <a:rPr lang="en-US"/>
              <a:t>&lt;ea&gt;</a:t>
            </a:r>
          </a:p>
          <a:p>
            <a:r>
              <a:rPr lang="en-US"/>
              <a:t>gr</a:t>
            </a:r>
            <a:r>
              <a:rPr lang="en-US" b="1"/>
              <a:t>ea</a:t>
            </a:r>
            <a:r>
              <a:rPr lang="en-US"/>
              <a:t>t</a:t>
            </a:r>
          </a:p>
          <a:p>
            <a:r>
              <a:rPr lang="en-US"/>
              <a:t>&lt;aigh&gt;</a:t>
            </a:r>
          </a:p>
          <a:p>
            <a:r>
              <a:rPr lang="en-US"/>
              <a:t>str</a:t>
            </a:r>
            <a:r>
              <a:rPr lang="en-US" b="1"/>
              <a:t>aigh</a:t>
            </a:r>
            <a:r>
              <a:rPr lang="en-US"/>
              <a:t>t</a:t>
            </a:r>
          </a:p>
          <a:p>
            <a:endParaRPr lang="en-US" dirty="0">
              <a:cs typeface="Calibri"/>
            </a:endParaRPr>
          </a:p>
          <a:p>
            <a:endParaRPr lang="en-US" dirty="0">
              <a:cs typeface="Calibri"/>
            </a:endParaRPr>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4</a:t>
            </a:fld>
            <a:endParaRPr lang="en-GB"/>
          </a:p>
        </p:txBody>
      </p:sp>
    </p:spTree>
    <p:extLst>
      <p:ext uri="{BB962C8B-B14F-4D97-AF65-F5344CB8AC3E}">
        <p14:creationId xmlns:p14="http://schemas.microsoft.com/office/powerpoint/2010/main" val="29565659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We use phonemes and graphemes to teach children the code of our language.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English is one of the most challenging languages to learn as there are so many ways to spell the sounds of our language.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a:defRPr/>
            </a:pPr>
            <a:r>
              <a:rPr lang="en-US"/>
              <a:t>We teach children to decode words – by identifying each of the written sounds within the word before blending them together to read the word. This is a challenging process for children to learn and takes time to master. When they are able to decode and blend to.... </a:t>
            </a:r>
            <a:endParaRPr lang="en-US">
              <a:cs typeface="Calibri"/>
            </a:endParaRP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5</a:t>
            </a:fld>
            <a:endParaRPr lang="en-GB"/>
          </a:p>
        </p:txBody>
      </p:sp>
    </p:spTree>
    <p:extLst>
      <p:ext uri="{BB962C8B-B14F-4D97-AF65-F5344CB8AC3E}">
        <p14:creationId xmlns:p14="http://schemas.microsoft.com/office/powerpoint/2010/main" val="13322583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Phonics teaches the link between the spoken sounds of our language and the written version of that sound – the code of our language.</a:t>
            </a:r>
          </a:p>
          <a:p>
            <a:r>
              <a:rPr lang="en-US" dirty="0"/>
              <a:t>As systematic synthetic phonics programme breaks this down into tiny steps for children to piece together which allows them to decode to read and then spell using the sound to spelling correspondences they have learnt.</a:t>
            </a:r>
          </a:p>
          <a:p>
            <a:endParaRPr lang="en-GB" dirty="0"/>
          </a:p>
          <a:p>
            <a:pPr marL="457200" indent="-457200">
              <a:buFont typeface="Arial" panose="020B0604020202020204" pitchFamily="34" charset="0"/>
              <a:buChar char="•"/>
            </a:pPr>
            <a:r>
              <a:rPr lang="en-US" sz="1200" dirty="0"/>
              <a:t>We use a simple, consistent approach to  teaching phonics.</a:t>
            </a:r>
          </a:p>
          <a:p>
            <a:pPr marL="457200" indent="-457200">
              <a:buFont typeface="Arial" panose="020B0604020202020204" pitchFamily="34" charset="0"/>
              <a:buChar char="•"/>
            </a:pPr>
            <a:r>
              <a:rPr lang="en-US" sz="1200" dirty="0"/>
              <a:t>Your child will experience the same classroom routines within each lesson which reduces cognitive load and </a:t>
            </a:r>
            <a:r>
              <a:rPr lang="en-US" sz="1200" dirty="0" err="1"/>
              <a:t>maximises</a:t>
            </a:r>
            <a:r>
              <a:rPr lang="en-US" sz="1200" dirty="0"/>
              <a:t> the chances of success.</a:t>
            </a:r>
          </a:p>
          <a:p>
            <a:pPr marL="457200" indent="-457200">
              <a:buFont typeface="Arial" panose="020B0604020202020204" pitchFamily="34" charset="0"/>
              <a:buChar char="•"/>
            </a:pPr>
            <a:r>
              <a:rPr lang="en-US" sz="1200" dirty="0"/>
              <a:t>All children are supported within the lesson to use their new phonic knowledge independently.</a:t>
            </a:r>
          </a:p>
          <a:p>
            <a:pPr marL="457200" indent="-457200">
              <a:buFont typeface="Arial" panose="020B0604020202020204" pitchFamily="34" charset="0"/>
              <a:buChar char="•"/>
            </a:pPr>
            <a:r>
              <a:rPr lang="en-US" sz="1200" dirty="0"/>
              <a:t>In every single ELS lesson, your child will make the direct application to reading.</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6</a:t>
            </a:fld>
            <a:endParaRPr lang="en-GB"/>
          </a:p>
        </p:txBody>
      </p:sp>
    </p:spTree>
    <p:extLst>
      <p:ext uri="{BB962C8B-B14F-4D97-AF65-F5344CB8AC3E}">
        <p14:creationId xmlns:p14="http://schemas.microsoft.com/office/powerpoint/2010/main" val="36409685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7</a:t>
            </a:fld>
            <a:endParaRPr lang="en-GB"/>
          </a:p>
        </p:txBody>
      </p:sp>
    </p:spTree>
    <p:extLst>
      <p:ext uri="{BB962C8B-B14F-4D97-AF65-F5344CB8AC3E}">
        <p14:creationId xmlns:p14="http://schemas.microsoft.com/office/powerpoint/2010/main" val="22684315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8</a:t>
            </a:fld>
            <a:endParaRPr lang="en-GB"/>
          </a:p>
        </p:txBody>
      </p:sp>
    </p:spTree>
    <p:extLst>
      <p:ext uri="{BB962C8B-B14F-4D97-AF65-F5344CB8AC3E}">
        <p14:creationId xmlns:p14="http://schemas.microsoft.com/office/powerpoint/2010/main" val="22256127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In ELS we do not ask children questions before we have taught them.</a:t>
            </a:r>
          </a:p>
          <a:p>
            <a:endParaRPr lang="en-GB" dirty="0">
              <a:cs typeface="Calibri"/>
            </a:endParaRPr>
          </a:p>
          <a:p>
            <a:r>
              <a:rPr lang="en-GB" dirty="0">
                <a:cs typeface="Calibri"/>
              </a:rPr>
              <a:t>For example, when teaching a new sound, rather than asking children if they know any words with the sound in - we give the children 3 words that contain that sound. You can try this with your children at home. </a:t>
            </a:r>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9</a:t>
            </a:fld>
            <a:endParaRPr lang="en-GB"/>
          </a:p>
        </p:txBody>
      </p:sp>
    </p:spTree>
    <p:extLst>
      <p:ext uri="{BB962C8B-B14F-4D97-AF65-F5344CB8AC3E}">
        <p14:creationId xmlns:p14="http://schemas.microsoft.com/office/powerpoint/2010/main" val="8154584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r>
              <a:rPr lang="en-US" dirty="0"/>
              <a:t>The new teaching is always highlighted so that it is easy for all children to see where the new  GPC they have been taught is located. First we say the new sound, then we find it in the word. Finally, we decode and blend. Children have as much or as little support as needed. We want every child to feel confident and successful at each step. </a:t>
            </a:r>
          </a:p>
        </p:txBody>
      </p:sp>
      <p:sp>
        <p:nvSpPr>
          <p:cNvPr id="4" name="Slide Number Placeholder 3"/>
          <p:cNvSpPr>
            <a:spLocks noGrp="1"/>
          </p:cNvSpPr>
          <p:nvPr>
            <p:ph type="sldNum" sz="quarter" idx="5"/>
          </p:nvPr>
        </p:nvSpPr>
        <p:spPr/>
        <p:txBody>
          <a:bodyPr/>
          <a:lstStyle/>
          <a:p>
            <a:fld id="{70D71329-A199-4908-BD08-4D20F961A9E6}" type="slidenum">
              <a:rPr lang="en-GB" smtClean="0"/>
              <a:t>10</a:t>
            </a:fld>
            <a:endParaRPr lang="en-GB"/>
          </a:p>
        </p:txBody>
      </p:sp>
    </p:spTree>
    <p:extLst>
      <p:ext uri="{BB962C8B-B14F-4D97-AF65-F5344CB8AC3E}">
        <p14:creationId xmlns:p14="http://schemas.microsoft.com/office/powerpoint/2010/main" val="31518266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GB" dirty="0"/>
              <a:t>In the beginning of Reception, we learn to read words and then captions, phrases and sentences. As children learn more of the code of our language we are able to build more complex sentences for them to read. </a:t>
            </a:r>
          </a:p>
          <a:p>
            <a:endParaRPr lang="en-GB" dirty="0"/>
          </a:p>
          <a:p>
            <a:r>
              <a:rPr lang="en-US" dirty="0"/>
              <a:t>Here we have a sentence from Year One. We build the code for the children and as this knowledge grows we are able to read more complex sentences. </a:t>
            </a:r>
          </a:p>
        </p:txBody>
      </p:sp>
      <p:sp>
        <p:nvSpPr>
          <p:cNvPr id="4" name="Slide Number Placeholder 3"/>
          <p:cNvSpPr>
            <a:spLocks noGrp="1"/>
          </p:cNvSpPr>
          <p:nvPr>
            <p:ph type="sldNum" sz="quarter" idx="5"/>
          </p:nvPr>
        </p:nvSpPr>
        <p:spPr/>
        <p:txBody>
          <a:bodyPr/>
          <a:lstStyle/>
          <a:p>
            <a:fld id="{70D71329-A199-4908-BD08-4D20F961A9E6}" type="slidenum">
              <a:rPr lang="en-GB" smtClean="0"/>
              <a:t>11</a:t>
            </a:fld>
            <a:endParaRPr lang="en-GB"/>
          </a:p>
        </p:txBody>
      </p:sp>
    </p:spTree>
    <p:extLst>
      <p:ext uri="{BB962C8B-B14F-4D97-AF65-F5344CB8AC3E}">
        <p14:creationId xmlns:p14="http://schemas.microsoft.com/office/powerpoint/2010/main" val="24754361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GB" dirty="0"/>
              <a:t>In Reception your children will learn all the single letter sounds and begin to learn diagraphs and trigraphs. </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12</a:t>
            </a:fld>
            <a:endParaRPr lang="en-GB"/>
          </a:p>
        </p:txBody>
      </p:sp>
    </p:spTree>
    <p:extLst>
      <p:ext uri="{BB962C8B-B14F-4D97-AF65-F5344CB8AC3E}">
        <p14:creationId xmlns:p14="http://schemas.microsoft.com/office/powerpoint/2010/main" val="14224430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13</a:t>
            </a:fld>
            <a:endParaRPr lang="en-GB"/>
          </a:p>
        </p:txBody>
      </p:sp>
    </p:spTree>
    <p:extLst>
      <p:ext uri="{BB962C8B-B14F-4D97-AF65-F5344CB8AC3E}">
        <p14:creationId xmlns:p14="http://schemas.microsoft.com/office/powerpoint/2010/main" val="40080441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must not be adding a schwa sound to the end of letters when they are pronounced.</a:t>
            </a:r>
          </a:p>
          <a:p>
            <a:endParaRPr lang="en-US" dirty="0"/>
          </a:p>
          <a:p>
            <a:r>
              <a:rPr lang="en-US" dirty="0"/>
              <a:t>Just think about this: Instead of /c/ /a/ /t/  if we say /</a:t>
            </a:r>
            <a:r>
              <a:rPr lang="en-US" dirty="0" err="1"/>
              <a:t>cuh</a:t>
            </a:r>
            <a:r>
              <a:rPr lang="en-US" dirty="0"/>
              <a:t>/ /a/ /</a:t>
            </a:r>
            <a:r>
              <a:rPr lang="en-US" dirty="0" err="1"/>
              <a:t>tuh</a:t>
            </a:r>
            <a:r>
              <a:rPr lang="en-US" dirty="0"/>
              <a:t>/ - </a:t>
            </a:r>
            <a:r>
              <a:rPr lang="en-US" dirty="0" err="1"/>
              <a:t>cuhatuh</a:t>
            </a:r>
            <a:r>
              <a:rPr lang="en-US" dirty="0"/>
              <a:t> –  this does not blend into a word! Not using the pure sounds makes blending harder so we must never use a schwa after the initial sound.</a:t>
            </a:r>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14</a:t>
            </a:fld>
            <a:endParaRPr lang="en-GB"/>
          </a:p>
        </p:txBody>
      </p:sp>
    </p:spTree>
    <p:extLst>
      <p:ext uri="{BB962C8B-B14F-4D97-AF65-F5344CB8AC3E}">
        <p14:creationId xmlns:p14="http://schemas.microsoft.com/office/powerpoint/2010/main" val="29594310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Reading until they are 3 improves outcomes in YR, reading until they are 5 improves outcomes in Y6 and reading until they are 8 improves outcomes aged 16!</a:t>
            </a:r>
          </a:p>
          <a:p>
            <a:endParaRPr lang="en-US" dirty="0"/>
          </a:p>
          <a:p>
            <a:r>
              <a:rPr lang="en-US" dirty="0"/>
              <a:t>Children who achieved the Early Learning goals for literacy are 11 times more likely to achieve the expected outcomes in </a:t>
            </a:r>
            <a:r>
              <a:rPr lang="en-US" dirty="0" err="1"/>
              <a:t>Maths</a:t>
            </a:r>
            <a:r>
              <a:rPr lang="en-US" dirty="0"/>
              <a:t> at the end of KS2. Reading underpins everything. </a:t>
            </a:r>
          </a:p>
          <a:p>
            <a:endParaRPr lang="en-US" dirty="0"/>
          </a:p>
          <a:p>
            <a:r>
              <a:rPr lang="en-US" dirty="0"/>
              <a:t>We want all our children to leave primary school able to read well and confidently – you can support us in this journey. </a:t>
            </a:r>
          </a:p>
          <a:p>
            <a:endParaRPr lang="en-US" dirty="0"/>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15</a:t>
            </a:fld>
            <a:endParaRPr lang="en-GB"/>
          </a:p>
        </p:txBody>
      </p:sp>
    </p:spTree>
    <p:extLst>
      <p:ext uri="{BB962C8B-B14F-4D97-AF65-F5344CB8AC3E}">
        <p14:creationId xmlns:p14="http://schemas.microsoft.com/office/powerpoint/2010/main" val="13422901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want children to only have success when learning to read</a:t>
            </a:r>
          </a:p>
          <a:p>
            <a:r>
              <a:rPr lang="en-US" dirty="0"/>
              <a:t>Decode – explain this meaning</a:t>
            </a:r>
          </a:p>
          <a:p>
            <a:r>
              <a:rPr lang="en-US" dirty="0"/>
              <a:t>Fluency – recognising the sound for spelling within the word and blending fluently</a:t>
            </a:r>
          </a:p>
          <a:p>
            <a:r>
              <a:rPr lang="en-US" dirty="0"/>
              <a:t>expression – model this for the children in school, when reading at home we want children to start to think about expression and intonation. For example, if someone is asking a question let’s get the children to make their voices sound like they are asking a question.</a:t>
            </a:r>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16</a:t>
            </a:fld>
            <a:endParaRPr lang="en-GB"/>
          </a:p>
        </p:txBody>
      </p:sp>
    </p:spTree>
    <p:extLst>
      <p:ext uri="{BB962C8B-B14F-4D97-AF65-F5344CB8AC3E}">
        <p14:creationId xmlns:p14="http://schemas.microsoft.com/office/powerpoint/2010/main" val="27947779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want children to only have success when learning to read</a:t>
            </a:r>
          </a:p>
          <a:p>
            <a:r>
              <a:rPr lang="en-US" dirty="0"/>
              <a:t>Decode – explain this meaning</a:t>
            </a:r>
          </a:p>
          <a:p>
            <a:r>
              <a:rPr lang="en-US" dirty="0"/>
              <a:t>Fluency – recognising the sound for spelling within the word and blending fluently</a:t>
            </a:r>
          </a:p>
          <a:p>
            <a:r>
              <a:rPr lang="en-US" dirty="0"/>
              <a:t>expression – model this for the children in school, when reading at home we want children to start to think about expression and intonation. For example, if someone is asking a question let’s get the children to make their voices sound like they are asking a question.</a:t>
            </a:r>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17</a:t>
            </a:fld>
            <a:endParaRPr lang="en-GB"/>
          </a:p>
        </p:txBody>
      </p:sp>
    </p:spTree>
    <p:extLst>
      <p:ext uri="{BB962C8B-B14F-4D97-AF65-F5344CB8AC3E}">
        <p14:creationId xmlns:p14="http://schemas.microsoft.com/office/powerpoint/2010/main" val="12311217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want children to only have success when learning to read</a:t>
            </a:r>
          </a:p>
          <a:p>
            <a:r>
              <a:rPr lang="en-US" dirty="0"/>
              <a:t>Decode – explain this meaning</a:t>
            </a:r>
          </a:p>
          <a:p>
            <a:r>
              <a:rPr lang="en-US" dirty="0"/>
              <a:t>Fluency – recognising the sound for spelling within the word and blending fluently</a:t>
            </a:r>
          </a:p>
          <a:p>
            <a:r>
              <a:rPr lang="en-US" dirty="0"/>
              <a:t>expression – model this for the children in school, when reading at home we want children to start to think about expression and intonation. For example, if someone is asking a question let’s get the children to make their voices sound like they are asking a question.</a:t>
            </a:r>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18</a:t>
            </a:fld>
            <a:endParaRPr lang="en-GB"/>
          </a:p>
        </p:txBody>
      </p:sp>
    </p:spTree>
    <p:extLst>
      <p:ext uri="{BB962C8B-B14F-4D97-AF65-F5344CB8AC3E}">
        <p14:creationId xmlns:p14="http://schemas.microsoft.com/office/powerpoint/2010/main" val="5428618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want children to only have success when learning to read</a:t>
            </a:r>
          </a:p>
          <a:p>
            <a:r>
              <a:rPr lang="en-US" dirty="0"/>
              <a:t>Decode – explain this meaning</a:t>
            </a:r>
          </a:p>
          <a:p>
            <a:r>
              <a:rPr lang="en-US" dirty="0"/>
              <a:t>Fluency – recognising the sound for spelling within the word and blending fluently</a:t>
            </a:r>
          </a:p>
          <a:p>
            <a:r>
              <a:rPr lang="en-US" dirty="0"/>
              <a:t>expression – model this for the children in school, when reading at home we want children to start to think about expression and intonation. For example, if someone is asking a question let’s get the children to make their voices sound like they are asking a question.</a:t>
            </a:r>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20</a:t>
            </a:fld>
            <a:endParaRPr lang="en-GB"/>
          </a:p>
        </p:txBody>
      </p:sp>
    </p:spTree>
    <p:extLst>
      <p:ext uri="{BB962C8B-B14F-4D97-AF65-F5344CB8AC3E}">
        <p14:creationId xmlns:p14="http://schemas.microsoft.com/office/powerpoint/2010/main" val="23765931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the spelling sequence to model rain</a:t>
            </a:r>
          </a:p>
          <a:p>
            <a:endParaRPr lang="en-US" dirty="0"/>
          </a:p>
          <a:p>
            <a:r>
              <a:rPr lang="en-US" dirty="0"/>
              <a:t>Say the word – warm it up – stretch the word – robot talk the word – blend the word – count the sounds within the word – say the word</a:t>
            </a:r>
          </a:p>
          <a:p>
            <a:endParaRPr lang="en-US" dirty="0"/>
          </a:p>
          <a:p>
            <a:r>
              <a:rPr lang="en-US" dirty="0"/>
              <a:t>You can talk about how you support your children with their writing in school.</a:t>
            </a:r>
          </a:p>
        </p:txBody>
      </p:sp>
      <p:sp>
        <p:nvSpPr>
          <p:cNvPr id="4" name="Slide Number Placeholder 3"/>
          <p:cNvSpPr>
            <a:spLocks noGrp="1"/>
          </p:cNvSpPr>
          <p:nvPr>
            <p:ph type="sldNum" sz="quarter" idx="5"/>
          </p:nvPr>
        </p:nvSpPr>
        <p:spPr/>
        <p:txBody>
          <a:bodyPr/>
          <a:lstStyle/>
          <a:p>
            <a:fld id="{70D71329-A199-4908-BD08-4D20F961A9E6}" type="slidenum">
              <a:rPr lang="en-GB" smtClean="0"/>
              <a:t>21</a:t>
            </a:fld>
            <a:endParaRPr lang="en-GB"/>
          </a:p>
        </p:txBody>
      </p:sp>
    </p:spTree>
    <p:extLst>
      <p:ext uri="{BB962C8B-B14F-4D97-AF65-F5344CB8AC3E}">
        <p14:creationId xmlns:p14="http://schemas.microsoft.com/office/powerpoint/2010/main" val="279883589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D71329-A199-4908-BD08-4D20F961A9E6}" type="slidenum">
              <a:rPr lang="en-GB" smtClean="0"/>
              <a:t>23</a:t>
            </a:fld>
            <a:endParaRPr lang="en-GB"/>
          </a:p>
        </p:txBody>
      </p:sp>
    </p:spTree>
    <p:extLst>
      <p:ext uri="{BB962C8B-B14F-4D97-AF65-F5344CB8AC3E}">
        <p14:creationId xmlns:p14="http://schemas.microsoft.com/office/powerpoint/2010/main" val="1749513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0D71329-A199-4908-BD08-4D20F961A9E6}" type="slidenum">
              <a:rPr lang="en-GB" smtClean="0"/>
              <a:t>24</a:t>
            </a:fld>
            <a:endParaRPr lang="en-GB"/>
          </a:p>
        </p:txBody>
      </p:sp>
    </p:spTree>
    <p:extLst>
      <p:ext uri="{BB962C8B-B14F-4D97-AF65-F5344CB8AC3E}">
        <p14:creationId xmlns:p14="http://schemas.microsoft.com/office/powerpoint/2010/main" val="14911929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13/04/2024</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9082462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13/04/2024</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483993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13/04/2024</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81320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13/04/2024</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593407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13/04/2024</a:t>
            </a:fld>
            <a:endParaRPr lang="en-GB"/>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4044620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13/04/2024</a:t>
            </a:fld>
            <a:endParaRPr lang="en-GB"/>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GB"/>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9704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13/04/2024</a:t>
            </a:fld>
            <a:endParaRPr lang="en-GB"/>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733080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13/04/2024</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570043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13/04/2024</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2662459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13/04/2024</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701342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13/04/2024</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3601877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05292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5.png"/><Relationship Id="rId7"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17.pn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0.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82368C"/>
        </a:solidFill>
        <a:effectLst/>
      </p:bgPr>
    </p:bg>
    <p:spTree>
      <p:nvGrpSpPr>
        <p:cNvPr id="1" name=""/>
        <p:cNvGrpSpPr/>
        <p:nvPr/>
      </p:nvGrpSpPr>
      <p:grpSpPr>
        <a:xfrm>
          <a:off x="0" y="0"/>
          <a:ext cx="0" cy="0"/>
          <a:chOff x="0" y="0"/>
          <a:chExt cx="0" cy="0"/>
        </a:xfrm>
      </p:grpSpPr>
      <p:sp>
        <p:nvSpPr>
          <p:cNvPr id="6" name="Text Placeholder 2">
            <a:extLst>
              <a:ext uri="{FF2B5EF4-FFF2-40B4-BE49-F238E27FC236}">
                <a16:creationId xmlns:a16="http://schemas.microsoft.com/office/drawing/2014/main" id="{FB7E3B1E-BF01-B442-83AB-F184E435CA52}"/>
              </a:ext>
            </a:extLst>
          </p:cNvPr>
          <p:cNvSpPr txBox="1">
            <a:spLocks/>
          </p:cNvSpPr>
          <p:nvPr/>
        </p:nvSpPr>
        <p:spPr>
          <a:xfrm>
            <a:off x="683568" y="1887241"/>
            <a:ext cx="7632848" cy="3557984"/>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defRPr/>
            </a:pPr>
            <a:endParaRPr lang="en-US" sz="4400" dirty="0">
              <a:solidFill>
                <a:schemeClr val="bg1"/>
              </a:solidFill>
            </a:endParaRPr>
          </a:p>
        </p:txBody>
      </p:sp>
      <p:pic>
        <p:nvPicPr>
          <p:cNvPr id="20" name="Picture 19">
            <a:extLst>
              <a:ext uri="{FF2B5EF4-FFF2-40B4-BE49-F238E27FC236}">
                <a16:creationId xmlns:a16="http://schemas.microsoft.com/office/drawing/2014/main" id="{7D1ED7E2-C2AB-EC48-8F6E-AE7C483AAD21}"/>
              </a:ext>
            </a:extLst>
          </p:cNvPr>
          <p:cNvPicPr>
            <a:picLocks noChangeAspect="1"/>
          </p:cNvPicPr>
          <p:nvPr/>
        </p:nvPicPr>
        <p:blipFill rotWithShape="1">
          <a:blip r:embed="rId3">
            <a:extLst>
              <a:ext uri="{28A0092B-C50C-407E-A947-70E740481C1C}">
                <a14:useLocalDpi xmlns:a14="http://schemas.microsoft.com/office/drawing/2010/main" val="0"/>
              </a:ext>
            </a:extLst>
          </a:blip>
          <a:srcRect l="10422" b="11130"/>
          <a:stretch/>
        </p:blipFill>
        <p:spPr>
          <a:xfrm flipH="1">
            <a:off x="0" y="-789125"/>
            <a:ext cx="9144000" cy="7647125"/>
          </a:xfrm>
          <a:prstGeom prst="rect">
            <a:avLst/>
          </a:prstGeom>
        </p:spPr>
      </p:pic>
      <p:pic>
        <p:nvPicPr>
          <p:cNvPr id="22" name="Picture 21" descr="A picture containing shape&#10;&#10;Description automatically generated">
            <a:extLst>
              <a:ext uri="{FF2B5EF4-FFF2-40B4-BE49-F238E27FC236}">
                <a16:creationId xmlns:a16="http://schemas.microsoft.com/office/drawing/2014/main" id="{C341119B-30BA-AE47-91D6-3F015F4F8F2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84650" t="90599"/>
          <a:stretch/>
        </p:blipFill>
        <p:spPr>
          <a:xfrm>
            <a:off x="7740352" y="6381328"/>
            <a:ext cx="1403648" cy="483518"/>
          </a:xfrm>
          <a:prstGeom prst="rect">
            <a:avLst/>
          </a:prstGeom>
        </p:spPr>
      </p:pic>
      <p:sp>
        <p:nvSpPr>
          <p:cNvPr id="24" name="TextBox 23">
            <a:extLst>
              <a:ext uri="{FF2B5EF4-FFF2-40B4-BE49-F238E27FC236}">
                <a16:creationId xmlns:a16="http://schemas.microsoft.com/office/drawing/2014/main" id="{2698B27E-7B5A-D847-AAD1-AC067B827982}"/>
              </a:ext>
            </a:extLst>
          </p:cNvPr>
          <p:cNvSpPr txBox="1"/>
          <p:nvPr/>
        </p:nvSpPr>
        <p:spPr>
          <a:xfrm>
            <a:off x="431032" y="2625481"/>
            <a:ext cx="8712968" cy="1077218"/>
          </a:xfrm>
          <a:prstGeom prst="rect">
            <a:avLst/>
          </a:prstGeom>
          <a:noFill/>
        </p:spPr>
        <p:txBody>
          <a:bodyPr wrap="square" rtlCol="0">
            <a:spAutoFit/>
          </a:bodyPr>
          <a:lstStyle/>
          <a:p>
            <a:r>
              <a:rPr lang="en-US" sz="3200" b="1" dirty="0">
                <a:solidFill>
                  <a:srgbClr val="FFF8AA"/>
                </a:solidFill>
              </a:rPr>
              <a:t>Getting all children to </a:t>
            </a:r>
            <a:br>
              <a:rPr lang="en-US" sz="3200" b="1" dirty="0">
                <a:solidFill>
                  <a:srgbClr val="FFF8AA"/>
                </a:solidFill>
              </a:rPr>
            </a:br>
            <a:r>
              <a:rPr lang="en-US" sz="3200" b="1" dirty="0">
                <a:solidFill>
                  <a:srgbClr val="FFF8AA"/>
                </a:solidFill>
              </a:rPr>
              <a:t>read well, quickly.</a:t>
            </a:r>
          </a:p>
        </p:txBody>
      </p:sp>
      <p:pic>
        <p:nvPicPr>
          <p:cNvPr id="25" name="Picture 24">
            <a:extLst>
              <a:ext uri="{FF2B5EF4-FFF2-40B4-BE49-F238E27FC236}">
                <a16:creationId xmlns:a16="http://schemas.microsoft.com/office/drawing/2014/main" id="{160D4848-8238-3C43-BFFE-200E77C003F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3851920" y="4037401"/>
            <a:ext cx="2448316" cy="2092816"/>
          </a:xfrm>
          <a:prstGeom prst="rect">
            <a:avLst/>
          </a:prstGeom>
        </p:spPr>
      </p:pic>
      <p:pic>
        <p:nvPicPr>
          <p:cNvPr id="3" name="Picture 2" descr="A picture containing logo&#10;&#10;Description automatically generated">
            <a:extLst>
              <a:ext uri="{FF2B5EF4-FFF2-40B4-BE49-F238E27FC236}">
                <a16:creationId xmlns:a16="http://schemas.microsoft.com/office/drawing/2014/main" id="{6271DEA8-0745-F441-BF8B-AC816143873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3904" y="692696"/>
            <a:ext cx="5730264" cy="1734158"/>
          </a:xfrm>
          <a:prstGeom prst="rect">
            <a:avLst/>
          </a:prstGeom>
        </p:spPr>
      </p:pic>
    </p:spTree>
    <p:extLst>
      <p:ext uri="{BB962C8B-B14F-4D97-AF65-F5344CB8AC3E}">
        <p14:creationId xmlns:p14="http://schemas.microsoft.com/office/powerpoint/2010/main" val="19938698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What are we going to cover?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755576" y="1747361"/>
            <a:ext cx="6006058" cy="4154984"/>
          </a:xfrm>
          <a:prstGeom prst="rect">
            <a:avLst/>
          </a:prstGeom>
        </p:spPr>
        <p:txBody>
          <a:bodyPr wrap="square" lIns="91440" tIns="45720" rIns="91440" bIns="45720" anchor="t">
            <a:spAutoFit/>
          </a:bodyPr>
          <a:lstStyle/>
          <a:p>
            <a:pPr marL="342900" indent="-342900">
              <a:buFont typeface="Arial" panose="020B0604020202020204" pitchFamily="34" charset="0"/>
              <a:buChar char="•"/>
            </a:pPr>
            <a:r>
              <a:rPr lang="en-GB" sz="2400" dirty="0">
                <a:cs typeface="Calibri"/>
              </a:rPr>
              <a:t>What is Phonics? </a:t>
            </a:r>
            <a:endParaRPr lang="en-GB" sz="2400" dirty="0"/>
          </a:p>
          <a:p>
            <a:pPr marL="342900" indent="-342900">
              <a:buFont typeface="Arial" panose="020B0604020202020204" pitchFamily="34" charset="0"/>
              <a:buChar char="•"/>
            </a:pPr>
            <a:r>
              <a:rPr lang="en-GB" sz="2400" dirty="0"/>
              <a:t>What is Essential Letters and Sounds?</a:t>
            </a:r>
            <a:endParaRPr lang="en-GB" dirty="0"/>
          </a:p>
          <a:p>
            <a:pPr marL="342900" indent="-342900">
              <a:buFont typeface="Arial" panose="020B0604020202020204" pitchFamily="34" charset="0"/>
              <a:buChar char="•"/>
            </a:pPr>
            <a:r>
              <a:rPr lang="en-GB" sz="2400" dirty="0"/>
              <a:t>How we teach phonics</a:t>
            </a:r>
          </a:p>
          <a:p>
            <a:pPr marL="342900" indent="-342900">
              <a:buFont typeface="Arial" panose="020B0604020202020204" pitchFamily="34" charset="0"/>
              <a:buChar char="•"/>
            </a:pPr>
            <a:r>
              <a:rPr lang="en-GB" sz="2400" dirty="0"/>
              <a:t>Getting children ready to read</a:t>
            </a:r>
          </a:p>
          <a:p>
            <a:pPr marL="342900" indent="-342900">
              <a:buFont typeface="Arial" panose="020B0604020202020204" pitchFamily="34" charset="0"/>
              <a:buChar char="•"/>
            </a:pPr>
            <a:r>
              <a:rPr lang="en-GB" sz="2400" dirty="0"/>
              <a:t>Pronouncing pure sounds</a:t>
            </a:r>
          </a:p>
          <a:p>
            <a:pPr marL="342900" indent="-342900">
              <a:buFont typeface="Arial" panose="020B0604020202020204" pitchFamily="34" charset="0"/>
              <a:buChar char="•"/>
            </a:pPr>
            <a:r>
              <a:rPr lang="en-GB" sz="2400" dirty="0"/>
              <a:t>Supporting your child with reading at home</a:t>
            </a:r>
          </a:p>
          <a:p>
            <a:pPr marL="342900" indent="-342900">
              <a:buFont typeface="Arial" panose="020B0604020202020204" pitchFamily="34" charset="0"/>
              <a:buChar char="•"/>
            </a:pPr>
            <a:r>
              <a:rPr lang="en-GB" sz="2400" dirty="0"/>
              <a:t>The reorganisation of our reading books.</a:t>
            </a:r>
          </a:p>
          <a:p>
            <a:pPr marL="342900" indent="-342900">
              <a:buFont typeface="Arial" panose="020B0604020202020204" pitchFamily="34" charset="0"/>
              <a:buChar char="•"/>
            </a:pPr>
            <a:r>
              <a:rPr lang="en-GB" sz="2400" dirty="0"/>
              <a:t>Oxford Owl E-Readers. </a:t>
            </a:r>
          </a:p>
          <a:p>
            <a:pPr marL="342900" indent="-342900">
              <a:buFont typeface="Arial" panose="020B0604020202020204" pitchFamily="34" charset="0"/>
              <a:buChar char="•"/>
            </a:pPr>
            <a:r>
              <a:rPr lang="en-GB" sz="2400" dirty="0"/>
              <a:t>Using the letter formations and spelling sequence to support writing at home</a:t>
            </a:r>
          </a:p>
          <a:p>
            <a:pPr marL="342900" indent="-342900">
              <a:buFont typeface="Arial" panose="020B0604020202020204" pitchFamily="34" charset="0"/>
              <a:buChar char="•"/>
            </a:pPr>
            <a:endParaRPr lang="en-US" sz="2400" dirty="0"/>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6"/>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30882151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rPr>
              <a:t>What is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752542" y="1592892"/>
            <a:ext cx="7638915" cy="3046988"/>
          </a:xfrm>
          <a:prstGeom prst="rect">
            <a:avLst/>
          </a:prstGeom>
        </p:spPr>
        <p:txBody>
          <a:bodyPr wrap="square" lIns="91440" tIns="45720" rIns="91440" bIns="45720" anchor="t">
            <a:spAutoFit/>
          </a:bodyPr>
          <a:lstStyle/>
          <a:p>
            <a:r>
              <a:rPr lang="en-GB" sz="2400" dirty="0">
                <a:cs typeface="Calibri"/>
              </a:rPr>
              <a:t>Phonics is a proven method of teaching beginners to read and pronounce words by learning to associate letters or letter groups with the sounds they represent. </a:t>
            </a:r>
          </a:p>
          <a:p>
            <a:endParaRPr lang="en-GB" sz="2400" dirty="0">
              <a:cs typeface="Calibri"/>
            </a:endParaRPr>
          </a:p>
          <a:p>
            <a:r>
              <a:rPr lang="en-GB" sz="2400" dirty="0">
                <a:cs typeface="Calibri"/>
              </a:rPr>
              <a:t>There are 44 main sounds in the English Language. Each sound is represented by a grapheme (the written representation of a sound). </a:t>
            </a:r>
          </a:p>
          <a:p>
            <a:endParaRPr lang="en-GB" sz="24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6"/>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483405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48219" y="42271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rPr>
              <a:t>You may have heard your children using this vocabulary!  </a:t>
            </a:r>
            <a:endParaRPr lang="en-GB" sz="1600" dirty="0">
              <a:solidFill>
                <a:srgbClr val="3E3F3E"/>
              </a:solidFill>
            </a:endParaRPr>
          </a:p>
        </p:txBody>
      </p:sp>
      <p:sp>
        <p:nvSpPr>
          <p:cNvPr id="7" name="Rectangle 6">
            <a:extLst>
              <a:ext uri="{FF2B5EF4-FFF2-40B4-BE49-F238E27FC236}">
                <a16:creationId xmlns:a16="http://schemas.microsoft.com/office/drawing/2014/main" id="{62BEE2E2-F170-4E43-BFD6-0D9397107AD3}"/>
              </a:ext>
            </a:extLst>
          </p:cNvPr>
          <p:cNvSpPr/>
          <p:nvPr/>
        </p:nvSpPr>
        <p:spPr>
          <a:xfrm>
            <a:off x="416883" y="1389135"/>
            <a:ext cx="8464489" cy="5170646"/>
          </a:xfrm>
          <a:prstGeom prst="rect">
            <a:avLst/>
          </a:prstGeom>
        </p:spPr>
        <p:txBody>
          <a:bodyPr wrap="square" lIns="91440" tIns="45720" rIns="91440" bIns="45720" anchor="t">
            <a:spAutoFit/>
          </a:bodyPr>
          <a:lstStyle/>
          <a:p>
            <a:r>
              <a:rPr lang="en-GB" sz="2400" b="1" dirty="0">
                <a:cs typeface="Calibri"/>
              </a:rPr>
              <a:t>Phoneme</a:t>
            </a:r>
            <a:r>
              <a:rPr lang="en-GB" sz="2400" dirty="0">
                <a:cs typeface="Calibri"/>
              </a:rPr>
              <a:t>: </a:t>
            </a:r>
            <a:r>
              <a:rPr lang="en-GB" sz="2400" dirty="0">
                <a:ea typeface="+mn-lt"/>
                <a:cs typeface="+mn-lt"/>
              </a:rPr>
              <a:t>the smallest single identifiable sound in a word. </a:t>
            </a:r>
            <a:endParaRPr lang="en-GB" sz="2400" dirty="0">
              <a:cs typeface="Calibri"/>
            </a:endParaRPr>
          </a:p>
          <a:p>
            <a:r>
              <a:rPr lang="en-GB" sz="2400" dirty="0">
                <a:cs typeface="Calibri"/>
              </a:rPr>
              <a:t>For example, in the word 'cat' there are three phonemes c/a/t.</a:t>
            </a:r>
          </a:p>
          <a:p>
            <a:endParaRPr lang="en-GB" dirty="0"/>
          </a:p>
          <a:p>
            <a:r>
              <a:rPr lang="en-GB" sz="2400" b="1" dirty="0">
                <a:cs typeface="Calibri"/>
              </a:rPr>
              <a:t>Grapheme: </a:t>
            </a:r>
            <a:r>
              <a:rPr lang="en-GB" sz="2400" dirty="0">
                <a:cs typeface="Calibri"/>
              </a:rPr>
              <a:t>the written representation of a sound. </a:t>
            </a:r>
          </a:p>
          <a:p>
            <a:endParaRPr lang="en-GB" sz="2400" dirty="0">
              <a:cs typeface="Calibri"/>
            </a:endParaRPr>
          </a:p>
          <a:p>
            <a:r>
              <a:rPr lang="en-GB" sz="2400" b="1" dirty="0">
                <a:cs typeface="Calibri"/>
              </a:rPr>
              <a:t>Digraph:</a:t>
            </a:r>
            <a:r>
              <a:rPr lang="en-GB" sz="2400" dirty="0">
                <a:cs typeface="Calibri"/>
              </a:rPr>
              <a:t> two letters making one sound. For example, /sh/ in the word '</a:t>
            </a:r>
            <a:r>
              <a:rPr lang="en-GB" sz="2400" b="1" dirty="0">
                <a:solidFill>
                  <a:srgbClr val="82368C"/>
                </a:solidFill>
                <a:cs typeface="Calibri"/>
              </a:rPr>
              <a:t>sh</a:t>
            </a:r>
            <a:r>
              <a:rPr lang="en-GB" sz="2400" dirty="0">
                <a:cs typeface="Calibri"/>
              </a:rPr>
              <a:t>op'. </a:t>
            </a:r>
          </a:p>
          <a:p>
            <a:endParaRPr lang="en-GB" sz="2400" dirty="0">
              <a:cs typeface="Calibri"/>
            </a:endParaRPr>
          </a:p>
          <a:p>
            <a:r>
              <a:rPr lang="en-GB" sz="2400" b="1" dirty="0">
                <a:cs typeface="Calibri"/>
              </a:rPr>
              <a:t>Trigraph:</a:t>
            </a:r>
            <a:r>
              <a:rPr lang="en-GB" sz="2400" dirty="0">
                <a:cs typeface="Calibri"/>
              </a:rPr>
              <a:t> three letters making one sound. For example, /igh/ in the word 'n</a:t>
            </a:r>
            <a:r>
              <a:rPr lang="en-GB" sz="2400" b="1" dirty="0">
                <a:solidFill>
                  <a:srgbClr val="82368C"/>
                </a:solidFill>
                <a:cs typeface="Calibri"/>
              </a:rPr>
              <a:t>igh</a:t>
            </a:r>
            <a:r>
              <a:rPr lang="en-GB" sz="2400" dirty="0">
                <a:cs typeface="Calibri"/>
              </a:rPr>
              <a:t>t'. </a:t>
            </a:r>
          </a:p>
          <a:p>
            <a:endParaRPr lang="en-GB" sz="2400" dirty="0">
              <a:cs typeface="Calibri"/>
            </a:endParaRPr>
          </a:p>
          <a:p>
            <a:r>
              <a:rPr lang="en-GB" sz="2400" b="1" dirty="0">
                <a:cs typeface="Calibri"/>
              </a:rPr>
              <a:t>Split digraph</a:t>
            </a:r>
            <a:r>
              <a:rPr lang="en-GB" sz="2400" dirty="0">
                <a:cs typeface="Calibri"/>
              </a:rPr>
              <a:t>: two vowel letters split but are split by one or more consonants. For example, /a-e/ in the word 'c</a:t>
            </a:r>
            <a:r>
              <a:rPr lang="en-GB" sz="2400" b="1" dirty="0">
                <a:solidFill>
                  <a:srgbClr val="82368C"/>
                </a:solidFill>
                <a:cs typeface="Calibri"/>
              </a:rPr>
              <a:t>a</a:t>
            </a:r>
            <a:r>
              <a:rPr lang="en-GB" sz="2400" dirty="0">
                <a:cs typeface="Calibri"/>
              </a:rPr>
              <a:t>k</a:t>
            </a:r>
            <a:r>
              <a:rPr lang="en-GB" sz="2400" b="1" dirty="0">
                <a:solidFill>
                  <a:srgbClr val="82368C"/>
                </a:solidFill>
                <a:cs typeface="Calibri"/>
              </a:rPr>
              <a:t>e</a:t>
            </a:r>
            <a:r>
              <a:rPr lang="en-GB" sz="2400" dirty="0">
                <a:cs typeface="Calibri"/>
              </a:rPr>
              <a:t>'. </a:t>
            </a:r>
          </a:p>
          <a:p>
            <a:endParaRPr lang="en-GB" sz="24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4"/>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1919347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What is ELS?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681828"/>
            <a:ext cx="8192988" cy="4678204"/>
          </a:xfrm>
          <a:prstGeom prst="rect">
            <a:avLst/>
          </a:prstGeom>
        </p:spPr>
        <p:txBody>
          <a:bodyPr wrap="square">
            <a:spAutoFit/>
          </a:bodyPr>
          <a:lstStyle/>
          <a:p>
            <a:r>
              <a:rPr lang="en-US" sz="2800" dirty="0"/>
              <a:t>Essential Letters and Sounds (ELS) is our chosen phonics </a:t>
            </a:r>
            <a:r>
              <a:rPr lang="en-US" sz="2800" dirty="0" err="1"/>
              <a:t>programme</a:t>
            </a:r>
            <a:r>
              <a:rPr lang="en-US" sz="2800" dirty="0"/>
              <a:t>. </a:t>
            </a:r>
          </a:p>
          <a:p>
            <a:endParaRPr lang="en-US" sz="2800" dirty="0"/>
          </a:p>
          <a:p>
            <a:r>
              <a:rPr lang="en-US" sz="2800" dirty="0"/>
              <a:t>Children will experience the joy of books and language whilst rapidly acquiring the skills they need to become fluent independent readers and writers. </a:t>
            </a:r>
          </a:p>
          <a:p>
            <a:endParaRPr lang="en-US" sz="2800" dirty="0"/>
          </a:p>
          <a:p>
            <a:r>
              <a:rPr lang="en-US" sz="2800" dirty="0"/>
              <a:t>We are already very pleased with the impact that this new scheme is having on your children’s progress with their reading and spelling. </a:t>
            </a:r>
          </a:p>
          <a:p>
            <a:pPr lvl="0"/>
            <a:endParaRPr lang="en-GB" dirty="0">
              <a:solidFill>
                <a:srgbClr val="3E3F3E"/>
              </a:solidFill>
            </a:endParaRPr>
          </a:p>
        </p:txBody>
      </p:sp>
      <p:pic>
        <p:nvPicPr>
          <p:cNvPr id="2" name="Picture 8" descr="A picture containing logo&#10;&#10;Description automatically generated">
            <a:extLst>
              <a:ext uri="{FF2B5EF4-FFF2-40B4-BE49-F238E27FC236}">
                <a16:creationId xmlns:a16="http://schemas.microsoft.com/office/drawing/2014/main" id="{75198651-AAA1-4E81-883A-CFA08CB51621}"/>
              </a:ext>
            </a:extLst>
          </p:cNvPr>
          <p:cNvPicPr>
            <a:picLocks noChangeAspect="1"/>
          </p:cNvPicPr>
          <p:nvPr/>
        </p:nvPicPr>
        <p:blipFill>
          <a:blip r:embed="rId6"/>
          <a:stretch>
            <a:fillRect/>
          </a:stretch>
        </p:blipFill>
        <p:spPr>
          <a:xfrm>
            <a:off x="7032497" y="383928"/>
            <a:ext cx="1724025" cy="581025"/>
          </a:xfrm>
          <a:prstGeom prst="rect">
            <a:avLst/>
          </a:prstGeom>
        </p:spPr>
      </p:pic>
    </p:spTree>
    <p:extLst>
      <p:ext uri="{BB962C8B-B14F-4D97-AF65-F5344CB8AC3E}">
        <p14:creationId xmlns:p14="http://schemas.microsoft.com/office/powerpoint/2010/main" val="38101253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60287" y="40683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407913" y="1027245"/>
            <a:ext cx="8275800" cy="4093428"/>
          </a:xfrm>
          <a:prstGeom prst="rect">
            <a:avLst/>
          </a:prstGeom>
        </p:spPr>
        <p:txBody>
          <a:bodyPr wrap="square" lIns="91440" tIns="45720" rIns="91440" bIns="45720" anchor="t">
            <a:spAutoFit/>
          </a:bodyPr>
          <a:lstStyle/>
          <a:p>
            <a:pPr marL="457200" indent="-457200">
              <a:buFont typeface="Arial" panose="020B0604020202020204" pitchFamily="34" charset="0"/>
              <a:buChar char="•"/>
            </a:pPr>
            <a:r>
              <a:rPr lang="en-US" sz="2600" dirty="0"/>
              <a:t>We use a simple, consistent approach to  teaching phonics.</a:t>
            </a:r>
          </a:p>
          <a:p>
            <a:pPr marL="457200" indent="-457200">
              <a:buFont typeface="Arial" panose="020B0604020202020204" pitchFamily="34" charset="0"/>
              <a:buChar char="•"/>
            </a:pPr>
            <a:endParaRPr lang="en-US" sz="2600" dirty="0"/>
          </a:p>
          <a:p>
            <a:pPr marL="457200" indent="-457200">
              <a:buFont typeface="Arial" panose="020B0604020202020204" pitchFamily="34" charset="0"/>
              <a:buChar char="•"/>
            </a:pPr>
            <a:r>
              <a:rPr lang="en-US" sz="2600" dirty="0"/>
              <a:t>We teach phonics every single day from the first full week in Reception.</a:t>
            </a:r>
          </a:p>
          <a:p>
            <a:pPr marL="457200" indent="-457200">
              <a:buFont typeface="Arial" panose="020B0604020202020204" pitchFamily="34" charset="0"/>
              <a:buChar char="•"/>
            </a:pPr>
            <a:endParaRPr lang="en-US" sz="2600" dirty="0"/>
          </a:p>
          <a:p>
            <a:pPr marL="457200" indent="-457200">
              <a:buFont typeface="Arial" panose="020B0604020202020204" pitchFamily="34" charset="0"/>
              <a:buChar char="•"/>
            </a:pPr>
            <a:r>
              <a:rPr lang="en-US" sz="2600" dirty="0"/>
              <a:t>The lessons follow a very similar format each day with flashcards, </a:t>
            </a:r>
            <a:r>
              <a:rPr lang="en-US" sz="2600" dirty="0" err="1"/>
              <a:t>practising</a:t>
            </a:r>
            <a:r>
              <a:rPr lang="en-US" sz="2600" dirty="0"/>
              <a:t> HRSW words, learning a new sound and mnemonic, reading words and sentences and then independent tasks in their own Activity books.</a:t>
            </a: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Tree>
    <p:extLst>
      <p:ext uri="{BB962C8B-B14F-4D97-AF65-F5344CB8AC3E}">
        <p14:creationId xmlns:p14="http://schemas.microsoft.com/office/powerpoint/2010/main" val="2511506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18" y="1324674"/>
            <a:ext cx="8126712" cy="5693866"/>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r>
              <a:rPr lang="en-US" sz="2600" dirty="0">
                <a:cs typeface="Calibri"/>
              </a:rPr>
              <a:t>Lots of opportunities for oral blending- /c/ /oa/ /t/ </a:t>
            </a:r>
          </a:p>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r>
              <a:rPr lang="en-US" sz="2600" dirty="0">
                <a:cs typeface="Calibri"/>
              </a:rPr>
              <a:t>We teach the ‘code’ for reading, alongside teaching vocabulary. </a:t>
            </a:r>
          </a:p>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r>
              <a:rPr lang="en-US" sz="2600" dirty="0">
                <a:cs typeface="Calibri"/>
              </a:rPr>
              <a:t>You may have seen staff in EYFS with Phonics flashcards fastened to their lanyards throughout the day to review new sounds and the graphemes taught.</a:t>
            </a:r>
          </a:p>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r>
              <a:rPr lang="en-US" sz="2600" dirty="0">
                <a:cs typeface="Calibri"/>
              </a:rPr>
              <a:t>Some examples of the slides that your children            see are on the following slides.</a:t>
            </a:r>
          </a:p>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Tree>
    <p:extLst>
      <p:ext uri="{BB962C8B-B14F-4D97-AF65-F5344CB8AC3E}">
        <p14:creationId xmlns:p14="http://schemas.microsoft.com/office/powerpoint/2010/main" val="20656001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18" y="1324674"/>
            <a:ext cx="8126712" cy="4093428"/>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r>
              <a:rPr lang="en-US" sz="2600" dirty="0">
                <a:cs typeface="Calibri"/>
              </a:rPr>
              <a:t>But before we do, we’ll model our blending with robot arms to you.</a:t>
            </a:r>
          </a:p>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61FB5936-A80B-403B-8402-511F1E6AD9E5}"/>
              </a:ext>
            </a:extLst>
          </p:cNvPr>
          <p:cNvSpPr txBox="1"/>
          <p:nvPr/>
        </p:nvSpPr>
        <p:spPr>
          <a:xfrm>
            <a:off x="796697" y="3747642"/>
            <a:ext cx="7915760" cy="923330"/>
          </a:xfrm>
          <a:prstGeom prst="rect">
            <a:avLst/>
          </a:prstGeom>
          <a:noFill/>
        </p:spPr>
        <p:txBody>
          <a:bodyPr wrap="square" rtlCol="0">
            <a:spAutoFit/>
          </a:bodyPr>
          <a:lstStyle/>
          <a:p>
            <a:endParaRPr lang="en-GB" dirty="0"/>
          </a:p>
          <a:p>
            <a:r>
              <a:rPr lang="en-GB" dirty="0"/>
              <a:t>For the older children still needing support with their phonics, we use a tapping technique on the table for each phoneme instead.</a:t>
            </a:r>
          </a:p>
        </p:txBody>
      </p:sp>
    </p:spTree>
    <p:extLst>
      <p:ext uri="{BB962C8B-B14F-4D97-AF65-F5344CB8AC3E}">
        <p14:creationId xmlns:p14="http://schemas.microsoft.com/office/powerpoint/2010/main" val="427130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5"/>
          <a:stretch>
            <a:fillRect/>
          </a:stretch>
        </p:blipFill>
        <p:spPr>
          <a:xfrm>
            <a:off x="6947305" y="426525"/>
            <a:ext cx="1724025" cy="581025"/>
          </a:xfrm>
          <a:prstGeom prst="rect">
            <a:avLst/>
          </a:prstGeom>
        </p:spPr>
      </p:pic>
      <p:pic>
        <p:nvPicPr>
          <p:cNvPr id="14" name="Picture 13">
            <a:extLst>
              <a:ext uri="{FF2B5EF4-FFF2-40B4-BE49-F238E27FC236}">
                <a16:creationId xmlns:a16="http://schemas.microsoft.com/office/drawing/2014/main" id="{7C37B911-2461-D43B-972A-F6391F2367BD}"/>
              </a:ext>
            </a:extLst>
          </p:cNvPr>
          <p:cNvPicPr>
            <a:picLocks noChangeAspect="1"/>
          </p:cNvPicPr>
          <p:nvPr/>
        </p:nvPicPr>
        <p:blipFill>
          <a:blip r:embed="rId6"/>
          <a:stretch>
            <a:fillRect/>
          </a:stretch>
        </p:blipFill>
        <p:spPr>
          <a:xfrm>
            <a:off x="1492775" y="1306708"/>
            <a:ext cx="6158450" cy="4472455"/>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Tree>
    <p:extLst>
      <p:ext uri="{BB962C8B-B14F-4D97-AF65-F5344CB8AC3E}">
        <p14:creationId xmlns:p14="http://schemas.microsoft.com/office/powerpoint/2010/main" val="2685199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9" name="Picture 8">
            <a:extLst>
              <a:ext uri="{FF2B5EF4-FFF2-40B4-BE49-F238E27FC236}">
                <a16:creationId xmlns:a16="http://schemas.microsoft.com/office/drawing/2014/main" id="{43B9D468-9C4F-0327-413E-7022FA220DA2}"/>
              </a:ext>
            </a:extLst>
          </p:cNvPr>
          <p:cNvPicPr>
            <a:picLocks noChangeAspect="1"/>
          </p:cNvPicPr>
          <p:nvPr/>
        </p:nvPicPr>
        <p:blipFill>
          <a:blip r:embed="rId7"/>
          <a:stretch>
            <a:fillRect/>
          </a:stretch>
        </p:blipFill>
        <p:spPr>
          <a:xfrm>
            <a:off x="544672" y="2182677"/>
            <a:ext cx="3995936" cy="2097715"/>
          </a:xfrm>
          <a:prstGeom prst="rect">
            <a:avLst/>
          </a:prstGeom>
        </p:spPr>
      </p:pic>
      <p:pic>
        <p:nvPicPr>
          <p:cNvPr id="11" name="Picture 10">
            <a:extLst>
              <a:ext uri="{FF2B5EF4-FFF2-40B4-BE49-F238E27FC236}">
                <a16:creationId xmlns:a16="http://schemas.microsoft.com/office/drawing/2014/main" id="{1728CDB1-7A88-EAAA-CCDC-12ABA8A34381}"/>
              </a:ext>
            </a:extLst>
          </p:cNvPr>
          <p:cNvPicPr>
            <a:picLocks noChangeAspect="1"/>
          </p:cNvPicPr>
          <p:nvPr/>
        </p:nvPicPr>
        <p:blipFill>
          <a:blip r:embed="rId8"/>
          <a:stretch>
            <a:fillRect/>
          </a:stretch>
        </p:blipFill>
        <p:spPr>
          <a:xfrm>
            <a:off x="4709634" y="2182677"/>
            <a:ext cx="3995936" cy="2261813"/>
          </a:xfrm>
          <a:prstGeom prst="rect">
            <a:avLst/>
          </a:prstGeom>
        </p:spPr>
      </p:pic>
      <p:sp>
        <p:nvSpPr>
          <p:cNvPr id="6" name="Text Placeholder 2">
            <a:extLst>
              <a:ext uri="{FF2B5EF4-FFF2-40B4-BE49-F238E27FC236}">
                <a16:creationId xmlns:a16="http://schemas.microsoft.com/office/drawing/2014/main" id="{C22239B4-484E-C090-1603-0DFCBB82F6F9}"/>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spTree>
    <p:extLst>
      <p:ext uri="{BB962C8B-B14F-4D97-AF65-F5344CB8AC3E}">
        <p14:creationId xmlns:p14="http://schemas.microsoft.com/office/powerpoint/2010/main" val="2311054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79512" y="129570"/>
            <a:ext cx="8856984" cy="6368028"/>
          </a:xfrm>
          <a:prstGeom prst="rect">
            <a:avLst/>
          </a:prstGeom>
        </p:spPr>
      </p:pic>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16" name="Picture 15">
            <a:extLst>
              <a:ext uri="{FF2B5EF4-FFF2-40B4-BE49-F238E27FC236}">
                <a16:creationId xmlns:a16="http://schemas.microsoft.com/office/drawing/2014/main" id="{25E98EC4-DF05-9C6A-1FB7-4B3ECF1005B9}"/>
              </a:ext>
            </a:extLst>
          </p:cNvPr>
          <p:cNvPicPr>
            <a:picLocks noChangeAspect="1"/>
          </p:cNvPicPr>
          <p:nvPr/>
        </p:nvPicPr>
        <p:blipFill>
          <a:blip r:embed="rId7"/>
          <a:stretch>
            <a:fillRect/>
          </a:stretch>
        </p:blipFill>
        <p:spPr>
          <a:xfrm>
            <a:off x="1745940" y="1773778"/>
            <a:ext cx="5724128" cy="3310444"/>
          </a:xfrm>
          <a:prstGeom prst="rect">
            <a:avLst/>
          </a:prstGeom>
        </p:spPr>
      </p:pic>
      <p:sp>
        <p:nvSpPr>
          <p:cNvPr id="17" name="Text Placeholder 2">
            <a:extLst>
              <a:ext uri="{FF2B5EF4-FFF2-40B4-BE49-F238E27FC236}">
                <a16:creationId xmlns:a16="http://schemas.microsoft.com/office/drawing/2014/main" id="{7ED4F94F-8C88-8F52-058B-B5A9B87E1EE6}"/>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spTree>
    <p:extLst>
      <p:ext uri="{BB962C8B-B14F-4D97-AF65-F5344CB8AC3E}">
        <p14:creationId xmlns:p14="http://schemas.microsoft.com/office/powerpoint/2010/main" val="32839933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rPr>
              <a:t>ELS Progression</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9" name="Picture 9" descr="Table&#10;&#10;Description automatically generated">
            <a:extLst>
              <a:ext uri="{FF2B5EF4-FFF2-40B4-BE49-F238E27FC236}">
                <a16:creationId xmlns:a16="http://schemas.microsoft.com/office/drawing/2014/main" id="{A37B81C4-3ABF-4C96-84F3-2F5D23AD85DB}"/>
              </a:ext>
            </a:extLst>
          </p:cNvPr>
          <p:cNvPicPr>
            <a:picLocks noChangeAspect="1"/>
          </p:cNvPicPr>
          <p:nvPr/>
        </p:nvPicPr>
        <p:blipFill>
          <a:blip r:embed="rId7"/>
          <a:stretch>
            <a:fillRect/>
          </a:stretch>
        </p:blipFill>
        <p:spPr>
          <a:xfrm>
            <a:off x="914400" y="1708227"/>
            <a:ext cx="7130616" cy="2745807"/>
          </a:xfrm>
          <a:prstGeom prst="rect">
            <a:avLst/>
          </a:prstGeom>
        </p:spPr>
      </p:pic>
    </p:spTree>
    <p:extLst>
      <p:ext uri="{BB962C8B-B14F-4D97-AF65-F5344CB8AC3E}">
        <p14:creationId xmlns:p14="http://schemas.microsoft.com/office/powerpoint/2010/main" val="23331781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rPr>
              <a:t>ELS Progression</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6" name="Picture 8" descr="Table&#10;&#10;Description automatically generated">
            <a:extLst>
              <a:ext uri="{FF2B5EF4-FFF2-40B4-BE49-F238E27FC236}">
                <a16:creationId xmlns:a16="http://schemas.microsoft.com/office/drawing/2014/main" id="{EDF3175C-4F2D-40D0-9A02-0E44C582B259}"/>
              </a:ext>
            </a:extLst>
          </p:cNvPr>
          <p:cNvPicPr>
            <a:picLocks noChangeAspect="1"/>
          </p:cNvPicPr>
          <p:nvPr/>
        </p:nvPicPr>
        <p:blipFill>
          <a:blip r:embed="rId7"/>
          <a:stretch>
            <a:fillRect/>
          </a:stretch>
        </p:blipFill>
        <p:spPr>
          <a:xfrm>
            <a:off x="1837319" y="1718270"/>
            <a:ext cx="5440963" cy="3733833"/>
          </a:xfrm>
          <a:prstGeom prst="rect">
            <a:avLst/>
          </a:prstGeom>
        </p:spPr>
      </p:pic>
    </p:spTree>
    <p:extLst>
      <p:ext uri="{BB962C8B-B14F-4D97-AF65-F5344CB8AC3E}">
        <p14:creationId xmlns:p14="http://schemas.microsoft.com/office/powerpoint/2010/main" val="2146265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1365" y="604296"/>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Pronouncing pure sounds</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4622EF57-EDEE-4FBF-A2F9-FEAD42E07937}"/>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33C28777-F012-4DCB-807F-B176C791BCE3}"/>
              </a:ext>
            </a:extLst>
          </p:cNvPr>
          <p:cNvSpPr txBox="1"/>
          <p:nvPr/>
        </p:nvSpPr>
        <p:spPr>
          <a:xfrm>
            <a:off x="683568" y="1556792"/>
            <a:ext cx="7929067" cy="4216539"/>
          </a:xfrm>
          <a:prstGeom prst="rect">
            <a:avLst/>
          </a:prstGeom>
          <a:noFill/>
        </p:spPr>
        <p:txBody>
          <a:bodyPr wrap="square" rtlCol="0">
            <a:spAutoFit/>
          </a:bodyPr>
          <a:lstStyle/>
          <a:p>
            <a:r>
              <a:rPr lang="en-GB" sz="2400" b="1" u="sng" dirty="0"/>
              <a:t>This is the most important part of today’s meeting:</a:t>
            </a:r>
          </a:p>
          <a:p>
            <a:r>
              <a:rPr lang="en-GB" sz="2400" dirty="0"/>
              <a:t>We must use pure sounds when we are pronouncing the sounds and supporting children in reading words.</a:t>
            </a:r>
          </a:p>
          <a:p>
            <a:pPr algn="ctr"/>
            <a:r>
              <a:rPr lang="en-GB" sz="2800" b="1" dirty="0">
                <a:solidFill>
                  <a:srgbClr val="7030A0"/>
                </a:solidFill>
              </a:rPr>
              <a:t>c  a  t		    </a:t>
            </a:r>
            <a:r>
              <a:rPr lang="en-GB" sz="2800" b="1" dirty="0"/>
              <a:t>not		</a:t>
            </a:r>
            <a:r>
              <a:rPr lang="en-GB" sz="2800" b="1" dirty="0" err="1">
                <a:solidFill>
                  <a:srgbClr val="0070C0"/>
                </a:solidFill>
              </a:rPr>
              <a:t>cuh</a:t>
            </a:r>
            <a:r>
              <a:rPr lang="en-GB" sz="2800" b="1" dirty="0">
                <a:solidFill>
                  <a:srgbClr val="0070C0"/>
                </a:solidFill>
              </a:rPr>
              <a:t> a </a:t>
            </a:r>
            <a:r>
              <a:rPr lang="en-GB" sz="2800" b="1" dirty="0" err="1">
                <a:solidFill>
                  <a:srgbClr val="0070C0"/>
                </a:solidFill>
              </a:rPr>
              <a:t>tuh</a:t>
            </a:r>
            <a:endParaRPr lang="en-GB" sz="2800" b="1" dirty="0">
              <a:solidFill>
                <a:srgbClr val="0070C0"/>
              </a:solidFill>
            </a:endParaRPr>
          </a:p>
          <a:p>
            <a:endParaRPr lang="en-GB" sz="2400" dirty="0"/>
          </a:p>
          <a:p>
            <a:r>
              <a:rPr lang="en-GB" sz="2400" dirty="0"/>
              <a:t>If we mispronounce these sounds we will make reading harder for our children.</a:t>
            </a:r>
          </a:p>
          <a:p>
            <a:endParaRPr lang="en-GB" sz="2400" dirty="0"/>
          </a:p>
          <a:p>
            <a:r>
              <a:rPr lang="en-GB" sz="2400" dirty="0"/>
              <a:t>We are going to create and upload videos for this on our school website where you can hear the correct pronunciation of the sounds.</a:t>
            </a:r>
          </a:p>
        </p:txBody>
      </p:sp>
    </p:spTree>
    <p:extLst>
      <p:ext uri="{BB962C8B-B14F-4D97-AF65-F5344CB8AC3E}">
        <p14:creationId xmlns:p14="http://schemas.microsoft.com/office/powerpoint/2010/main" val="17027970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A8D70C85-8E80-45F6-A802-402488185BD9}"/>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459479" y="1988840"/>
            <a:ext cx="8208912" cy="3416320"/>
          </a:xfrm>
          <a:prstGeom prst="rect">
            <a:avLst/>
          </a:prstGeom>
          <a:noFill/>
        </p:spPr>
        <p:txBody>
          <a:bodyPr wrap="square" rtlCol="0">
            <a:spAutoFit/>
          </a:bodyPr>
          <a:lstStyle/>
          <a:p>
            <a:pPr marL="285750" indent="-285750">
              <a:buFont typeface="Arial" panose="020B0604020202020204" pitchFamily="34" charset="0"/>
              <a:buChar char="•"/>
            </a:pPr>
            <a:r>
              <a:rPr lang="en-GB" sz="2400" dirty="0"/>
              <a:t>Only 1 in 3 children are read a bedtime story night.</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Reading a bedtime story every night to your child improves their outcomes.</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If your child views themselves as a ‘good reader’ when they leave Primary School, they are more likely to earn a higher salary in their 40s.</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6608306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Reading Books in EYFS</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A8D70C85-8E80-45F6-A802-402488185BD9}"/>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459479" y="1866304"/>
            <a:ext cx="8208912" cy="3785652"/>
          </a:xfrm>
          <a:prstGeom prst="rect">
            <a:avLst/>
          </a:prstGeom>
          <a:noFill/>
        </p:spPr>
        <p:txBody>
          <a:bodyPr wrap="square" rtlCol="0">
            <a:spAutoFit/>
          </a:bodyPr>
          <a:lstStyle/>
          <a:p>
            <a:pPr marL="285750" indent="-285750">
              <a:buFont typeface="Arial" panose="020B0604020202020204" pitchFamily="34" charset="0"/>
              <a:buChar char="•"/>
            </a:pPr>
            <a:r>
              <a:rPr lang="en-GB" sz="2400" dirty="0"/>
              <a:t>The children are given a book each week.</a:t>
            </a:r>
          </a:p>
          <a:p>
            <a:pPr marL="285750" indent="-285750">
              <a:buFont typeface="Arial" panose="020B0604020202020204" pitchFamily="34" charset="0"/>
              <a:buChar char="•"/>
            </a:pPr>
            <a:r>
              <a:rPr lang="en-GB" sz="2400" dirty="0"/>
              <a:t>Your child should be able to read their book confidently.</a:t>
            </a:r>
          </a:p>
          <a:p>
            <a:pPr marL="285750" indent="-285750">
              <a:buFont typeface="Arial" panose="020B0604020202020204" pitchFamily="34" charset="0"/>
              <a:buChar char="•"/>
            </a:pPr>
            <a:r>
              <a:rPr lang="en-GB" sz="2400" dirty="0"/>
              <a:t>We want them to practise reading their book THREE times across the week working on these skills:</a:t>
            </a:r>
          </a:p>
          <a:p>
            <a:r>
              <a:rPr lang="en-GB" sz="2400" dirty="0"/>
              <a:t>	decoding</a:t>
            </a:r>
          </a:p>
          <a:p>
            <a:r>
              <a:rPr lang="en-GB" sz="2400" dirty="0"/>
              <a:t>	fluency</a:t>
            </a:r>
          </a:p>
          <a:p>
            <a:r>
              <a:rPr lang="en-GB" sz="2400" dirty="0"/>
              <a:t>and       expression.</a:t>
            </a:r>
          </a:p>
          <a:p>
            <a:pPr marL="342900" indent="-342900">
              <a:buFont typeface="Arial" panose="020B0604020202020204" pitchFamily="34" charset="0"/>
              <a:buChar char="•"/>
            </a:pPr>
            <a:r>
              <a:rPr lang="en-GB" sz="2400" dirty="0"/>
              <a:t>They also have e-readers which we will talk about more later.</a:t>
            </a:r>
          </a:p>
          <a:p>
            <a:pPr marL="342900" indent="-342900">
              <a:buFont typeface="Arial" panose="020B0604020202020204" pitchFamily="34" charset="0"/>
              <a:buChar char="•"/>
            </a:pPr>
            <a:r>
              <a:rPr lang="en-GB" sz="2400" dirty="0"/>
              <a:t>The reorganisation of the books will be explored next.</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28266584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905957"/>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Reorganisation of our KS1 Reading Books</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A8D70C85-8E80-45F6-A802-402488185BD9}"/>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470785" y="1373119"/>
            <a:ext cx="8208912" cy="5262979"/>
          </a:xfrm>
          <a:prstGeom prst="rect">
            <a:avLst/>
          </a:prstGeom>
          <a:noFill/>
        </p:spPr>
        <p:txBody>
          <a:bodyPr wrap="square" rtlCol="0">
            <a:spAutoFit/>
          </a:bodyPr>
          <a:lstStyle/>
          <a:p>
            <a:pPr marL="285750" indent="-285750">
              <a:buFont typeface="Arial" panose="020B0604020202020204" pitchFamily="34" charset="0"/>
              <a:buChar char="•"/>
            </a:pPr>
            <a:r>
              <a:rPr lang="en-GB" sz="2400" dirty="0"/>
              <a:t>All of our KS1 reading books have been reorganised and relabelled to ensure that the books that children are reading from are entirely decodable for the sounds they have already learnt in school.</a:t>
            </a:r>
          </a:p>
          <a:p>
            <a:pPr marL="285750" indent="-285750">
              <a:buFont typeface="Arial" panose="020B0604020202020204" pitchFamily="34" charset="0"/>
              <a:buChar char="•"/>
            </a:pPr>
            <a:r>
              <a:rPr lang="en-GB" sz="2400" dirty="0"/>
              <a:t>They are no longer colour banded, but are now numerically graded according to the sounds and the HRSW (Harder to Read and Spell Words) that they contain.</a:t>
            </a:r>
          </a:p>
          <a:p>
            <a:pPr marL="285750" indent="-285750">
              <a:buFont typeface="Arial" panose="020B0604020202020204" pitchFamily="34" charset="0"/>
              <a:buChar char="•"/>
            </a:pPr>
            <a:r>
              <a:rPr lang="en-GB" sz="2400" dirty="0"/>
              <a:t>Your child should be able to decode their book confidently. They should then be able to work on their fluency and expression when rereading sentences or paragraphs as required.</a:t>
            </a:r>
          </a:p>
          <a:p>
            <a:pPr marL="285750" indent="-285750">
              <a:buFont typeface="Arial" panose="020B0604020202020204" pitchFamily="34" charset="0"/>
              <a:buChar char="•"/>
            </a:pPr>
            <a:r>
              <a:rPr lang="en-GB" sz="2400" dirty="0"/>
              <a:t>They also need to be asked questions to check on their understanding.</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18522096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49334" y="-47955"/>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373370" y="132857"/>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Reorganisation of our KS1 Reading Books</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406340" y="625474"/>
            <a:ext cx="8208912" cy="6463308"/>
          </a:xfrm>
          <a:prstGeom prst="rect">
            <a:avLst/>
          </a:prstGeom>
          <a:noFill/>
        </p:spPr>
        <p:txBody>
          <a:bodyPr wrap="square" rtlCol="0">
            <a:spAutoFit/>
          </a:bodyPr>
          <a:lstStyle/>
          <a:p>
            <a:pPr marL="285750" indent="-285750">
              <a:buFont typeface="Arial" panose="020B0604020202020204" pitchFamily="34" charset="0"/>
              <a:buChar char="•"/>
            </a:pPr>
            <a:r>
              <a:rPr lang="en-GB" sz="2400" dirty="0"/>
              <a:t>I will show you some examples of the Reading books and their labels.</a:t>
            </a:r>
          </a:p>
          <a:p>
            <a:pPr marL="285750" indent="-285750">
              <a:buFont typeface="Arial" panose="020B0604020202020204" pitchFamily="34" charset="0"/>
              <a:buChar char="•"/>
            </a:pPr>
            <a:r>
              <a:rPr lang="en-GB" sz="2400" dirty="0"/>
              <a:t>There are 18 sets of sounds taught starting from Set 1:</a:t>
            </a:r>
          </a:p>
          <a:p>
            <a:pPr algn="ctr"/>
            <a:r>
              <a:rPr lang="en-GB" sz="2400" dirty="0"/>
              <a:t>      s, a, t and p.</a:t>
            </a:r>
          </a:p>
          <a:p>
            <a:r>
              <a:rPr lang="en-GB" sz="2400" dirty="0"/>
              <a:t>    and ending with Set 18:</a:t>
            </a:r>
          </a:p>
          <a:p>
            <a:pPr algn="ctr"/>
            <a:r>
              <a:rPr lang="en-GB" sz="2400" dirty="0"/>
              <a:t>    </a:t>
            </a:r>
            <a:r>
              <a:rPr lang="en-GB" dirty="0"/>
              <a:t>/z/ se, ze, /ear/ </a:t>
            </a:r>
            <a:r>
              <a:rPr lang="en-GB" dirty="0" err="1"/>
              <a:t>eer</a:t>
            </a:r>
            <a:r>
              <a:rPr lang="en-GB" dirty="0"/>
              <a:t>, ere      </a:t>
            </a:r>
          </a:p>
          <a:p>
            <a:pPr algn="ctr"/>
            <a:r>
              <a:rPr lang="en-GB" dirty="0"/>
              <a:t>/</a:t>
            </a:r>
            <a:r>
              <a:rPr lang="en-GB" dirty="0" err="1"/>
              <a:t>sh</a:t>
            </a:r>
            <a:r>
              <a:rPr lang="en-GB" dirty="0"/>
              <a:t>/ </a:t>
            </a:r>
            <a:r>
              <a:rPr lang="en-GB" dirty="0" err="1"/>
              <a:t>ti</a:t>
            </a:r>
            <a:r>
              <a:rPr lang="en-GB" dirty="0"/>
              <a:t>, ss, ci    /</a:t>
            </a:r>
            <a:r>
              <a:rPr lang="en-GB" dirty="0" err="1"/>
              <a:t>ar</a:t>
            </a:r>
            <a:r>
              <a:rPr lang="en-GB" dirty="0"/>
              <a:t>/ al (half)</a:t>
            </a:r>
          </a:p>
          <a:p>
            <a:pPr algn="ctr"/>
            <a:r>
              <a:rPr lang="en-GB" dirty="0"/>
              <a:t>/or/ augh    /</a:t>
            </a:r>
            <a:r>
              <a:rPr lang="en-GB" dirty="0" err="1"/>
              <a:t>zh</a:t>
            </a:r>
            <a:r>
              <a:rPr lang="en-GB" dirty="0"/>
              <a:t>/ </a:t>
            </a:r>
            <a:r>
              <a:rPr lang="en-GB" dirty="0" err="1"/>
              <a:t>si</a:t>
            </a:r>
            <a:endParaRPr lang="en-GB" dirty="0"/>
          </a:p>
          <a:p>
            <a:pPr algn="ctr"/>
            <a:r>
              <a:rPr lang="en-GB" dirty="0"/>
              <a:t>-</a:t>
            </a:r>
            <a:r>
              <a:rPr lang="en-GB" dirty="0" err="1"/>
              <a:t>ous</a:t>
            </a:r>
            <a:r>
              <a:rPr lang="en-GB" dirty="0"/>
              <a:t>,   -ion,   -</a:t>
            </a:r>
            <a:r>
              <a:rPr lang="en-GB" dirty="0" err="1"/>
              <a:t>ian</a:t>
            </a:r>
            <a:endParaRPr lang="en-GB" dirty="0"/>
          </a:p>
          <a:p>
            <a:pPr marL="342900" indent="-342900">
              <a:buFont typeface="Arial" panose="020B0604020202020204" pitchFamily="34" charset="0"/>
              <a:buChar char="•"/>
            </a:pPr>
            <a:r>
              <a:rPr lang="en-GB" sz="2400" dirty="0"/>
              <a:t>After this, the books in Sets 19 and 20 have rare GPCs (Grapheme Phoneme Correspondences) such as:</a:t>
            </a:r>
          </a:p>
          <a:p>
            <a:r>
              <a:rPr lang="en-GB" sz="2400" dirty="0"/>
              <a:t>                        /a/ au  and    /f/ </a:t>
            </a:r>
            <a:r>
              <a:rPr lang="en-GB" sz="2400" dirty="0" err="1"/>
              <a:t>gh</a:t>
            </a:r>
            <a:r>
              <a:rPr lang="en-GB" sz="2400" dirty="0"/>
              <a:t> as in the word ‘laugh’.</a:t>
            </a:r>
          </a:p>
          <a:p>
            <a:pPr marL="342900" indent="-342900">
              <a:buFont typeface="Arial" panose="020B0604020202020204" pitchFamily="34" charset="0"/>
              <a:buChar char="•"/>
            </a:pPr>
            <a:r>
              <a:rPr lang="en-GB" sz="2400" dirty="0"/>
              <a:t>Your child can embrace their CURIOSITY by finding the words with the new GPCs within their book.</a:t>
            </a:r>
          </a:p>
          <a:p>
            <a:pPr marL="342900" indent="-342900">
              <a:buFont typeface="Arial" panose="020B0604020202020204" pitchFamily="34" charset="0"/>
              <a:buChar char="•"/>
            </a:pPr>
            <a:r>
              <a:rPr lang="en-GB" sz="2400" dirty="0"/>
              <a:t>After this, they will be challenged with ‘Chapter books’.</a:t>
            </a:r>
          </a:p>
          <a:p>
            <a:pPr marL="342900" indent="-342900">
              <a:buFont typeface="Arial" panose="020B0604020202020204" pitchFamily="34" charset="0"/>
              <a:buChar char="•"/>
            </a:pPr>
            <a:r>
              <a:rPr lang="en-GB" sz="2400" dirty="0"/>
              <a:t>There is a list of these for you to take home.</a:t>
            </a:r>
          </a:p>
          <a:p>
            <a:endParaRPr lang="en-GB" sz="2400" dirty="0"/>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30612278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A07C495-C0D3-4C86-9E8C-C9E3F94331FD}"/>
              </a:ext>
            </a:extLst>
          </p:cNvPr>
          <p:cNvPicPr>
            <a:picLocks noChangeAspect="1"/>
          </p:cNvPicPr>
          <p:nvPr/>
        </p:nvPicPr>
        <p:blipFill>
          <a:blip r:embed="rId2"/>
          <a:stretch>
            <a:fillRect/>
          </a:stretch>
        </p:blipFill>
        <p:spPr>
          <a:xfrm>
            <a:off x="5028626" y="780680"/>
            <a:ext cx="4115374" cy="5296639"/>
          </a:xfrm>
          <a:prstGeom prst="rect">
            <a:avLst/>
          </a:prstGeom>
        </p:spPr>
      </p:pic>
      <p:pic>
        <p:nvPicPr>
          <p:cNvPr id="3" name="Picture 2">
            <a:extLst>
              <a:ext uri="{FF2B5EF4-FFF2-40B4-BE49-F238E27FC236}">
                <a16:creationId xmlns:a16="http://schemas.microsoft.com/office/drawing/2014/main" id="{DB43C328-C841-416F-A87D-4DFFD0C723B9}"/>
              </a:ext>
            </a:extLst>
          </p:cNvPr>
          <p:cNvPicPr>
            <a:picLocks noChangeAspect="1"/>
          </p:cNvPicPr>
          <p:nvPr/>
        </p:nvPicPr>
        <p:blipFill>
          <a:blip r:embed="rId3"/>
          <a:stretch>
            <a:fillRect/>
          </a:stretch>
        </p:blipFill>
        <p:spPr>
          <a:xfrm>
            <a:off x="266099" y="394863"/>
            <a:ext cx="4305901" cy="6068272"/>
          </a:xfrm>
          <a:prstGeom prst="rect">
            <a:avLst/>
          </a:prstGeom>
        </p:spPr>
      </p:pic>
    </p:spTree>
    <p:extLst>
      <p:ext uri="{BB962C8B-B14F-4D97-AF65-F5344CB8AC3E}">
        <p14:creationId xmlns:p14="http://schemas.microsoft.com/office/powerpoint/2010/main" val="34005988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77015" y="45563"/>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371888"/>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Oxford Owl E-books</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A8D70C85-8E80-45F6-A802-402488185BD9}"/>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433862" y="938381"/>
            <a:ext cx="8208912" cy="4893647"/>
          </a:xfrm>
          <a:prstGeom prst="rect">
            <a:avLst/>
          </a:prstGeom>
          <a:noFill/>
        </p:spPr>
        <p:txBody>
          <a:bodyPr wrap="square" rtlCol="0">
            <a:spAutoFit/>
          </a:bodyPr>
          <a:lstStyle/>
          <a:p>
            <a:pPr marL="285750" indent="-285750">
              <a:buFont typeface="Arial" panose="020B0604020202020204" pitchFamily="34" charset="0"/>
              <a:buChar char="•"/>
            </a:pPr>
            <a:r>
              <a:rPr lang="en-GB" sz="2400" dirty="0"/>
              <a:t>These have been very well-received by the children who have accessed them.</a:t>
            </a:r>
          </a:p>
          <a:p>
            <a:pPr marL="285750" indent="-285750">
              <a:buFont typeface="Arial" panose="020B0604020202020204" pitchFamily="34" charset="0"/>
              <a:buChar char="•"/>
            </a:pPr>
            <a:r>
              <a:rPr lang="en-GB" sz="2400" dirty="0"/>
              <a:t>However, uptake is still rather disappointing.</a:t>
            </a:r>
          </a:p>
          <a:p>
            <a:pPr marL="285750" indent="-285750">
              <a:buFont typeface="Arial" panose="020B0604020202020204" pitchFamily="34" charset="0"/>
              <a:buChar char="•"/>
            </a:pPr>
            <a:r>
              <a:rPr lang="en-GB" sz="2400" dirty="0"/>
              <a:t>The children – and particularly the boys – who have accessed them have so much to say about how much they enjoy the books.</a:t>
            </a:r>
          </a:p>
          <a:p>
            <a:pPr marL="285750" indent="-285750">
              <a:buFont typeface="Arial" panose="020B0604020202020204" pitchFamily="34" charset="0"/>
              <a:buChar char="•"/>
            </a:pPr>
            <a:r>
              <a:rPr lang="en-GB" sz="2400" dirty="0"/>
              <a:t>These books are perfectly matched to the whole group of sounds that your child has been taught in class.</a:t>
            </a:r>
          </a:p>
          <a:p>
            <a:pPr marL="285750" indent="-285750">
              <a:buFont typeface="Arial" panose="020B0604020202020204" pitchFamily="34" charset="0"/>
              <a:buChar char="•"/>
            </a:pPr>
            <a:r>
              <a:rPr lang="en-GB" sz="2400" dirty="0"/>
              <a:t>In KS1, we are celebrating the children who have read their   E-books each week and they are being awarded a house-point linked to Curiosity. It’s also a bit of a competition between the three classes! </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3097012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1365" y="1006862"/>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Supporting your child with writing at home</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7DC8E71-5AE5-4096-B6A1-50FF415BD57C}"/>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7" name="Picture 6">
            <a:extLst>
              <a:ext uri="{FF2B5EF4-FFF2-40B4-BE49-F238E27FC236}">
                <a16:creationId xmlns:a16="http://schemas.microsoft.com/office/drawing/2014/main" id="{F378CB41-696C-433C-92DC-E6CE7A5F7639}"/>
              </a:ext>
            </a:extLst>
          </p:cNvPr>
          <p:cNvPicPr>
            <a:picLocks noChangeAspect="1"/>
          </p:cNvPicPr>
          <p:nvPr/>
        </p:nvPicPr>
        <p:blipFill>
          <a:blip r:embed="rId7"/>
          <a:stretch>
            <a:fillRect/>
          </a:stretch>
        </p:blipFill>
        <p:spPr>
          <a:xfrm>
            <a:off x="401266" y="1484784"/>
            <a:ext cx="8339012" cy="1035053"/>
          </a:xfrm>
          <a:prstGeom prst="rect">
            <a:avLst/>
          </a:prstGeom>
        </p:spPr>
      </p:pic>
      <p:sp>
        <p:nvSpPr>
          <p:cNvPr id="9" name="TextBox 8">
            <a:extLst>
              <a:ext uri="{FF2B5EF4-FFF2-40B4-BE49-F238E27FC236}">
                <a16:creationId xmlns:a16="http://schemas.microsoft.com/office/drawing/2014/main" id="{967240EB-41D6-4BD3-BD54-C61E7B5CC72C}"/>
              </a:ext>
            </a:extLst>
          </p:cNvPr>
          <p:cNvSpPr txBox="1"/>
          <p:nvPr/>
        </p:nvSpPr>
        <p:spPr>
          <a:xfrm>
            <a:off x="531365" y="2420888"/>
            <a:ext cx="8081270" cy="3046988"/>
          </a:xfrm>
          <a:prstGeom prst="rect">
            <a:avLst/>
          </a:prstGeom>
          <a:noFill/>
        </p:spPr>
        <p:txBody>
          <a:bodyPr wrap="square" rtlCol="0">
            <a:spAutoFit/>
          </a:bodyPr>
          <a:lstStyle/>
          <a:p>
            <a:r>
              <a:rPr lang="en-GB" sz="2400" dirty="0"/>
              <a:t>You can use the spelling sequence with your children at home to support them with their writing.</a:t>
            </a:r>
          </a:p>
          <a:p>
            <a:endParaRPr lang="en-GB" sz="2400" dirty="0"/>
          </a:p>
          <a:p>
            <a:r>
              <a:rPr lang="en-GB" sz="2400" dirty="0"/>
              <a:t>Let’s try this with the word: rain</a:t>
            </a:r>
          </a:p>
          <a:p>
            <a:endParaRPr lang="en-GB" sz="2400" dirty="0"/>
          </a:p>
          <a:p>
            <a:r>
              <a:rPr lang="en-GB" sz="2400" dirty="0"/>
              <a:t>We also practise saying our sentences before we write them to make sure we write the sentence we have planned and to ensure it makes sense!</a:t>
            </a:r>
          </a:p>
        </p:txBody>
      </p:sp>
    </p:spTree>
    <p:extLst>
      <p:ext uri="{BB962C8B-B14F-4D97-AF65-F5344CB8AC3E}">
        <p14:creationId xmlns:p14="http://schemas.microsoft.com/office/powerpoint/2010/main" val="13963204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39F1E2B-6369-4266-8429-1B0C73ED244F}"/>
              </a:ext>
            </a:extLst>
          </p:cNvPr>
          <p:cNvPicPr>
            <a:picLocks noChangeAspect="1"/>
          </p:cNvPicPr>
          <p:nvPr/>
        </p:nvPicPr>
        <p:blipFill>
          <a:blip r:embed="rId2"/>
          <a:stretch>
            <a:fillRect/>
          </a:stretch>
        </p:blipFill>
        <p:spPr>
          <a:xfrm>
            <a:off x="2051720" y="-20705"/>
            <a:ext cx="5040560" cy="6899409"/>
          </a:xfrm>
          <a:prstGeom prst="rect">
            <a:avLst/>
          </a:prstGeom>
        </p:spPr>
      </p:pic>
    </p:spTree>
    <p:extLst>
      <p:ext uri="{BB962C8B-B14F-4D97-AF65-F5344CB8AC3E}">
        <p14:creationId xmlns:p14="http://schemas.microsoft.com/office/powerpoint/2010/main" val="20070775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6AEFABC-CA1D-4C1C-A2EF-13CC74D38CD3}"/>
              </a:ext>
            </a:extLst>
          </p:cNvPr>
          <p:cNvPicPr>
            <a:picLocks noChangeAspect="1"/>
          </p:cNvPicPr>
          <p:nvPr/>
        </p:nvPicPr>
        <p:blipFill>
          <a:blip r:embed="rId3"/>
          <a:stretch>
            <a:fillRect/>
          </a:stretch>
        </p:blipFill>
        <p:spPr>
          <a:xfrm>
            <a:off x="3779912" y="4440"/>
            <a:ext cx="5163271" cy="6554115"/>
          </a:xfrm>
          <a:prstGeom prst="rect">
            <a:avLst/>
          </a:prstGeom>
        </p:spPr>
      </p:pic>
      <p:sp>
        <p:nvSpPr>
          <p:cNvPr id="4" name="TextBox 3">
            <a:extLst>
              <a:ext uri="{FF2B5EF4-FFF2-40B4-BE49-F238E27FC236}">
                <a16:creationId xmlns:a16="http://schemas.microsoft.com/office/drawing/2014/main" id="{E7D15CE8-02EF-475A-A0A7-2FF54538CBE3}"/>
              </a:ext>
            </a:extLst>
          </p:cNvPr>
          <p:cNvSpPr txBox="1"/>
          <p:nvPr/>
        </p:nvSpPr>
        <p:spPr>
          <a:xfrm>
            <a:off x="200817" y="620688"/>
            <a:ext cx="3651103" cy="6336704"/>
          </a:xfrm>
          <a:prstGeom prst="rect">
            <a:avLst/>
          </a:prstGeom>
          <a:noFill/>
        </p:spPr>
        <p:txBody>
          <a:bodyPr wrap="square" rtlCol="0">
            <a:spAutoFit/>
          </a:bodyPr>
          <a:lstStyle/>
          <a:p>
            <a:r>
              <a:rPr lang="en-GB" b="1" dirty="0">
                <a:latin typeface="Comic Sans MS" panose="030F0702030302020204" pitchFamily="66" charset="0"/>
              </a:rPr>
              <a:t>When we move onto Phase 5, the children are learning alternative graphemes/spellings for the same sounds.</a:t>
            </a:r>
          </a:p>
          <a:p>
            <a:endParaRPr lang="en-GB" b="1" dirty="0">
              <a:latin typeface="Comic Sans MS" panose="030F0702030302020204" pitchFamily="66" charset="0"/>
            </a:endParaRPr>
          </a:p>
          <a:p>
            <a:r>
              <a:rPr lang="en-GB" b="1" dirty="0">
                <a:latin typeface="Comic Sans MS" panose="030F0702030302020204" pitchFamily="66" charset="0"/>
              </a:rPr>
              <a:t>The children have already learnt ai at Phase 3 but now they learn that ay also makes the ai sound.</a:t>
            </a:r>
          </a:p>
          <a:p>
            <a:endParaRPr lang="en-GB" b="1" dirty="0">
              <a:latin typeface="Comic Sans MS" panose="030F0702030302020204" pitchFamily="66" charset="0"/>
            </a:endParaRPr>
          </a:p>
          <a:p>
            <a:endParaRPr lang="en-GB" b="1" dirty="0">
              <a:latin typeface="Comic Sans MS" panose="030F0702030302020204" pitchFamily="66" charset="0"/>
            </a:endParaRPr>
          </a:p>
          <a:p>
            <a:r>
              <a:rPr lang="en-GB" b="1" dirty="0">
                <a:latin typeface="Comic Sans MS" panose="030F0702030302020204" pitchFamily="66" charset="0"/>
              </a:rPr>
              <a:t>Things even get a lot more tricky:</a:t>
            </a:r>
          </a:p>
          <a:p>
            <a:r>
              <a:rPr lang="en-GB" b="1" dirty="0">
                <a:latin typeface="Comic Sans MS" panose="030F0702030302020204" pitchFamily="66" charset="0"/>
              </a:rPr>
              <a:t>ear in clear</a:t>
            </a:r>
          </a:p>
          <a:p>
            <a:r>
              <a:rPr lang="en-GB" b="1" dirty="0">
                <a:latin typeface="Comic Sans MS" panose="030F0702030302020204" pitchFamily="66" charset="0"/>
              </a:rPr>
              <a:t>ear /</a:t>
            </a:r>
            <a:r>
              <a:rPr lang="en-GB" b="1" dirty="0" err="1">
                <a:latin typeface="Comic Sans MS" panose="030F0702030302020204" pitchFamily="66" charset="0"/>
              </a:rPr>
              <a:t>ur</a:t>
            </a:r>
            <a:r>
              <a:rPr lang="en-GB" b="1" dirty="0">
                <a:latin typeface="Comic Sans MS" panose="030F0702030302020204" pitchFamily="66" charset="0"/>
              </a:rPr>
              <a:t>/ in search</a:t>
            </a:r>
          </a:p>
          <a:p>
            <a:r>
              <a:rPr lang="en-GB" b="1" dirty="0">
                <a:latin typeface="Comic Sans MS" panose="030F0702030302020204" pitchFamily="66" charset="0"/>
              </a:rPr>
              <a:t>ear /air/ in bear</a:t>
            </a:r>
          </a:p>
          <a:p>
            <a:r>
              <a:rPr lang="en-GB" b="1" dirty="0">
                <a:latin typeface="Comic Sans MS" panose="030F0702030302020204" pitchFamily="66" charset="0"/>
              </a:rPr>
              <a:t>ere /ear/ in here</a:t>
            </a:r>
          </a:p>
          <a:p>
            <a:r>
              <a:rPr lang="en-GB" b="1" dirty="0">
                <a:latin typeface="Comic Sans MS" panose="030F0702030302020204" pitchFamily="66" charset="0"/>
              </a:rPr>
              <a:t>ere /air/ in where</a:t>
            </a:r>
          </a:p>
          <a:p>
            <a:r>
              <a:rPr lang="en-GB" b="1" dirty="0">
                <a:latin typeface="Comic Sans MS" panose="030F0702030302020204" pitchFamily="66" charset="0"/>
              </a:rPr>
              <a:t>air on hair</a:t>
            </a:r>
          </a:p>
          <a:p>
            <a:r>
              <a:rPr lang="en-GB" b="1" dirty="0">
                <a:latin typeface="Comic Sans MS" panose="030F0702030302020204" pitchFamily="66" charset="0"/>
              </a:rPr>
              <a:t>are /air/ in share  </a:t>
            </a:r>
          </a:p>
          <a:p>
            <a:r>
              <a:rPr lang="en-GB" b="1" dirty="0">
                <a:latin typeface="Comic Sans MS" panose="030F0702030302020204" pitchFamily="66" charset="0"/>
              </a:rPr>
              <a:t>And then of course air is a word!</a:t>
            </a:r>
          </a:p>
        </p:txBody>
      </p:sp>
    </p:spTree>
    <p:extLst>
      <p:ext uri="{BB962C8B-B14F-4D97-AF65-F5344CB8AC3E}">
        <p14:creationId xmlns:p14="http://schemas.microsoft.com/office/powerpoint/2010/main" val="120421944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BE30109C-2C90-4569-B32D-45B11A1637CE}"/>
              </a:ext>
            </a:extLst>
          </p:cNvPr>
          <p:cNvPicPr>
            <a:picLocks noChangeAspect="1"/>
          </p:cNvPicPr>
          <p:nvPr/>
        </p:nvPicPr>
        <p:blipFill rotWithShape="1">
          <a:blip r:embed="rId3">
            <a:extLst>
              <a:ext uri="{28A0092B-C50C-407E-A947-70E740481C1C}">
                <a14:useLocalDpi xmlns:a14="http://schemas.microsoft.com/office/drawing/2010/main" val="0"/>
              </a:ext>
            </a:extLst>
          </a:blip>
          <a:srcRect l="10422" b="11130"/>
          <a:stretch/>
        </p:blipFill>
        <p:spPr>
          <a:xfrm flipH="1">
            <a:off x="0" y="-789125"/>
            <a:ext cx="9144000" cy="7647125"/>
          </a:xfrm>
          <a:prstGeom prst="rect">
            <a:avLst/>
          </a:prstGeom>
        </p:spPr>
      </p:pic>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496343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endParaRPr lang="en-US" sz="3500" b="1" dirty="0">
              <a:solidFill>
                <a:srgbClr val="82368C"/>
              </a:solidFill>
              <a:effectLst/>
            </a:endParaRPr>
          </a:p>
          <a:p>
            <a:pPr marL="0" lvl="0" indent="0">
              <a:buNone/>
            </a:pPr>
            <a:r>
              <a:rPr lang="en-US" sz="3500" b="1" dirty="0">
                <a:solidFill>
                  <a:srgbClr val="82368C"/>
                </a:solidFill>
                <a:effectLst/>
              </a:rPr>
              <a:t>Questions</a:t>
            </a:r>
            <a:endParaRPr lang="en-GB" sz="3500" b="1" dirty="0">
              <a:solidFill>
                <a:srgbClr val="82368C"/>
              </a:solidFill>
              <a:effectLst/>
            </a:endParaRPr>
          </a:p>
        </p:txBody>
      </p:sp>
      <p:pic>
        <p:nvPicPr>
          <p:cNvPr id="6" name="Picture 5" descr="Logo&#10;&#10;Description automatically generated">
            <a:extLst>
              <a:ext uri="{FF2B5EF4-FFF2-40B4-BE49-F238E27FC236}">
                <a16:creationId xmlns:a16="http://schemas.microsoft.com/office/drawing/2014/main" id="{AD35A15C-ED45-DC4A-B7E1-0E7E953182D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44672" y="384088"/>
            <a:ext cx="1484536" cy="449268"/>
          </a:xfrm>
          <a:prstGeom prst="rect">
            <a:avLst/>
          </a:prstGeom>
        </p:spPr>
      </p:pic>
    </p:spTree>
    <p:extLst>
      <p:ext uri="{BB962C8B-B14F-4D97-AF65-F5344CB8AC3E}">
        <p14:creationId xmlns:p14="http://schemas.microsoft.com/office/powerpoint/2010/main" val="33965945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4700a94c-e2d5-4e62-8a3b-b235c350b210">
      <UserInfo>
        <DisplayName/>
        <AccountId xsi:nil="true"/>
        <AccountType/>
      </UserInfo>
    </SharedWithUsers>
    <MediaLengthInSeconds xmlns="aa5adec1-2310-4cd8-871b-e051d2dba17c" xsi:nil="true"/>
    <TaxCatchAll xmlns="8894e085-ca10-42ec-aadf-154ab0169348" xsi:nil="true"/>
    <lcf76f155ced4ddcb4097134ff3c332f xmlns="aa5adec1-2310-4cd8-871b-e051d2dba17c">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9EC055E2BBFBD4880F770D43071D73D" ma:contentTypeVersion="16" ma:contentTypeDescription="Create a new document." ma:contentTypeScope="" ma:versionID="9feeefc7b504f2bb1674f055e87a4061">
  <xsd:schema xmlns:xsd="http://www.w3.org/2001/XMLSchema" xmlns:xs="http://www.w3.org/2001/XMLSchema" xmlns:p="http://schemas.microsoft.com/office/2006/metadata/properties" xmlns:ns2="aa5adec1-2310-4cd8-871b-e051d2dba17c" xmlns:ns3="4700a94c-e2d5-4e62-8a3b-b235c350b210" xmlns:ns4="8894e085-ca10-42ec-aadf-154ab0169348" targetNamespace="http://schemas.microsoft.com/office/2006/metadata/properties" ma:root="true" ma:fieldsID="f0c2c41a789fb78b6bfda9949e66a1f1" ns2:_="" ns3:_="" ns4:_="">
    <xsd:import namespace="aa5adec1-2310-4cd8-871b-e051d2dba17c"/>
    <xsd:import namespace="4700a94c-e2d5-4e62-8a3b-b235c350b210"/>
    <xsd:import namespace="8894e085-ca10-42ec-aadf-154ab016934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a5adec1-2310-4cd8-871b-e051d2dba17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993b9751-b37e-4e53-93c3-c4d9111110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4700a94c-e2d5-4e62-8a3b-b235c350b210"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894e085-ca10-42ec-aadf-154ab0169348"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a9b77a8c-634d-4ebc-a9bd-0923cb288a7a}" ma:internalName="TaxCatchAll" ma:showField="CatchAllData" ma:web="8894e085-ca10-42ec-aadf-154ab016934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531C47F-31A2-437A-8102-EA1BCFBAB75C}">
  <ds:schemaRefs>
    <ds:schemaRef ds:uri="http://schemas.microsoft.com/sharepoint/v3/contenttype/forms"/>
  </ds:schemaRefs>
</ds:datastoreItem>
</file>

<file path=customXml/itemProps2.xml><?xml version="1.0" encoding="utf-8"?>
<ds:datastoreItem xmlns:ds="http://schemas.openxmlformats.org/officeDocument/2006/customXml" ds:itemID="{EC2AD8AC-BB95-4999-8CC1-95DE38016F70}">
  <ds:schemaRefs>
    <ds:schemaRef ds:uri="http://schemas.microsoft.com/office/2006/metadata/properties"/>
    <ds:schemaRef ds:uri="http://www.w3.org/XML/1998/namespace"/>
    <ds:schemaRef ds:uri="aa5adec1-2310-4cd8-871b-e051d2dba17c"/>
    <ds:schemaRef ds:uri="http://schemas.openxmlformats.org/package/2006/metadata/core-properties"/>
    <ds:schemaRef ds:uri="http://purl.org/dc/dcmitype/"/>
    <ds:schemaRef ds:uri="http://purl.org/dc/elements/1.1/"/>
    <ds:schemaRef ds:uri="http://schemas.microsoft.com/office/2006/documentManagement/types"/>
    <ds:schemaRef ds:uri="8894e085-ca10-42ec-aadf-154ab0169348"/>
    <ds:schemaRef ds:uri="http://schemas.microsoft.com/office/infopath/2007/PartnerControls"/>
    <ds:schemaRef ds:uri="4700a94c-e2d5-4e62-8a3b-b235c350b210"/>
    <ds:schemaRef ds:uri="http://purl.org/dc/terms/"/>
  </ds:schemaRefs>
</ds:datastoreItem>
</file>

<file path=customXml/itemProps3.xml><?xml version="1.0" encoding="utf-8"?>
<ds:datastoreItem xmlns:ds="http://schemas.openxmlformats.org/officeDocument/2006/customXml" ds:itemID="{C7B837CE-3195-4C43-974E-E806EF3E90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a5adec1-2310-4cd8-871b-e051d2dba17c"/>
    <ds:schemaRef ds:uri="4700a94c-e2d5-4e62-8a3b-b235c350b210"/>
    <ds:schemaRef ds:uri="8894e085-ca10-42ec-aadf-154ab016934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13702</TotalTime>
  <Words>2580</Words>
  <Application>Microsoft Office PowerPoint</Application>
  <PresentationFormat>On-screen Show (4:3)</PresentationFormat>
  <Paragraphs>264</Paragraphs>
  <Slides>24</Slides>
  <Notes>22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24</vt:i4>
      </vt:variant>
    </vt:vector>
  </HeadingPairs>
  <TitlesOfParts>
    <vt:vector size="28" baseType="lpstr">
      <vt:lpstr>Arial</vt:lpstr>
      <vt:lpstr>Calibri</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Oxford University Press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GODBOLT, Claire</dc:creator>
  <cp:lastModifiedBy>Saima Ahmed</cp:lastModifiedBy>
  <cp:revision>387</cp:revision>
  <dcterms:created xsi:type="dcterms:W3CDTF">2017-12-08T10:29:15Z</dcterms:created>
  <dcterms:modified xsi:type="dcterms:W3CDTF">2024-04-13T12:23:33Z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y fmtid="{D5CDD505-2E9C-101B-9397-08002B2CF9AE}" pid="3" name="MSIP_Label_be5cb09a-2992-49d6-8ac9-5f63e7b1ad2f_Enabled">
    <vt:lpwstr>true</vt:lpwstr>
  </property>
  <property fmtid="{D5CDD505-2E9C-101B-9397-08002B2CF9AE}" pid="4" name="MSIP_Label_be5cb09a-2992-49d6-8ac9-5f63e7b1ad2f_SetDate">
    <vt:lpwstr>2021-07-07T14:53:21Z</vt:lpwstr>
  </property>
  <property fmtid="{D5CDD505-2E9C-101B-9397-08002B2CF9AE}" pid="5" name="MSIP_Label_be5cb09a-2992-49d6-8ac9-5f63e7b1ad2f_Method">
    <vt:lpwstr>Standard</vt:lpwstr>
  </property>
  <property fmtid="{D5CDD505-2E9C-101B-9397-08002B2CF9AE}" pid="6" name="MSIP_Label_be5cb09a-2992-49d6-8ac9-5f63e7b1ad2f_Name">
    <vt:lpwstr>Controlled</vt:lpwstr>
  </property>
  <property fmtid="{D5CDD505-2E9C-101B-9397-08002B2CF9AE}" pid="7" name="MSIP_Label_be5cb09a-2992-49d6-8ac9-5f63e7b1ad2f_SiteId">
    <vt:lpwstr>91761b62-4c45-43f5-9f0e-be8ad9b551ff</vt:lpwstr>
  </property>
  <property fmtid="{D5CDD505-2E9C-101B-9397-08002B2CF9AE}" pid="8" name="MSIP_Label_be5cb09a-2992-49d6-8ac9-5f63e7b1ad2f_ActionId">
    <vt:lpwstr>767e4c4c-b818-4745-bf83-0000e2b5233b</vt:lpwstr>
  </property>
  <property fmtid="{D5CDD505-2E9C-101B-9397-08002B2CF9AE}" pid="9" name="MSIP_Label_be5cb09a-2992-49d6-8ac9-5f63e7b1ad2f_ContentBits">
    <vt:lpwstr>0</vt:lpwstr>
  </property>
  <property fmtid="{D5CDD505-2E9C-101B-9397-08002B2CF9AE}" pid="10" name="ContentTypeId">
    <vt:lpwstr>0x010100C9EC055E2BBFBD4880F770D43071D73D</vt:lpwstr>
  </property>
  <property fmtid="{D5CDD505-2E9C-101B-9397-08002B2CF9AE}" pid="11" name="Order">
    <vt:r8>1888400</vt:r8>
  </property>
  <property fmtid="{D5CDD505-2E9C-101B-9397-08002B2CF9AE}" pid="12" name="_SourceUrl">
    <vt:lpwstr/>
  </property>
  <property fmtid="{D5CDD505-2E9C-101B-9397-08002B2CF9AE}" pid="13" name="_SharedFileIndex">
    <vt:lpwstr/>
  </property>
  <property fmtid="{D5CDD505-2E9C-101B-9397-08002B2CF9AE}" pid="14" name="ComplianceAssetId">
    <vt:lpwstr/>
  </property>
  <property fmtid="{D5CDD505-2E9C-101B-9397-08002B2CF9AE}" pid="15" name="_ExtendedDescription">
    <vt:lpwstr/>
  </property>
  <property fmtid="{D5CDD505-2E9C-101B-9397-08002B2CF9AE}" pid="16" name="TriggerFlowInfo">
    <vt:lpwstr/>
  </property>
  <property fmtid="{D5CDD505-2E9C-101B-9397-08002B2CF9AE}" pid="17" name="MediaServiceImageTags">
    <vt:lpwstr/>
  </property>
</Properties>
</file>